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1.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2.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21" r:id="rId15"/>
    <p:sldMasterId id="2147484347" r:id="rId16"/>
  </p:sldMasterIdLst>
  <p:notesMasterIdLst>
    <p:notesMasterId r:id="rId51"/>
  </p:notesMasterIdLst>
  <p:handoutMasterIdLst>
    <p:handoutMasterId r:id="rId52"/>
  </p:handoutMasterIdLst>
  <p:sldIdLst>
    <p:sldId id="793" r:id="rId17"/>
    <p:sldId id="1011" r:id="rId18"/>
    <p:sldId id="1008" r:id="rId19"/>
    <p:sldId id="960" r:id="rId20"/>
    <p:sldId id="989" r:id="rId21"/>
    <p:sldId id="991" r:id="rId22"/>
    <p:sldId id="1017" r:id="rId23"/>
    <p:sldId id="992" r:id="rId24"/>
    <p:sldId id="278" r:id="rId25"/>
    <p:sldId id="1026" r:id="rId26"/>
    <p:sldId id="1027" r:id="rId27"/>
    <p:sldId id="288" r:id="rId28"/>
    <p:sldId id="1877" r:id="rId29"/>
    <p:sldId id="1014" r:id="rId30"/>
    <p:sldId id="1878" r:id="rId31"/>
    <p:sldId id="10178" r:id="rId32"/>
    <p:sldId id="1932" r:id="rId33"/>
    <p:sldId id="10179" r:id="rId34"/>
    <p:sldId id="1874" r:id="rId35"/>
    <p:sldId id="1884" r:id="rId36"/>
    <p:sldId id="1880" r:id="rId37"/>
    <p:sldId id="1042" r:id="rId38"/>
    <p:sldId id="1041" r:id="rId39"/>
    <p:sldId id="10193" r:id="rId40"/>
    <p:sldId id="10213" r:id="rId41"/>
    <p:sldId id="10214" r:id="rId42"/>
    <p:sldId id="10215" r:id="rId43"/>
    <p:sldId id="10216" r:id="rId44"/>
    <p:sldId id="10217" r:id="rId45"/>
    <p:sldId id="10226" r:id="rId46"/>
    <p:sldId id="10228" r:id="rId47"/>
    <p:sldId id="1067" r:id="rId48"/>
    <p:sldId id="1882" r:id="rId49"/>
    <p:sldId id="1883"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1008"/>
            <p14:sldId id="960"/>
            <p14:sldId id="989"/>
            <p14:sldId id="991"/>
            <p14:sldId id="1017"/>
            <p14:sldId id="992"/>
            <p14:sldId id="278"/>
            <p14:sldId id="1026"/>
            <p14:sldId id="1027"/>
            <p14:sldId id="288"/>
            <p14:sldId id="1877"/>
            <p14:sldId id="1014"/>
            <p14:sldId id="1878"/>
            <p14:sldId id="10178"/>
            <p14:sldId id="1932"/>
            <p14:sldId id="10179"/>
            <p14:sldId id="1874"/>
            <p14:sldId id="1884"/>
            <p14:sldId id="1880"/>
            <p14:sldId id="1042"/>
            <p14:sldId id="1041"/>
            <p14:sldId id="10193"/>
            <p14:sldId id="10213"/>
            <p14:sldId id="10214"/>
            <p14:sldId id="10215"/>
            <p14:sldId id="10216"/>
            <p14:sldId id="10217"/>
            <p14:sldId id="10226"/>
            <p14:sldId id="10228"/>
            <p14:sldId id="1067"/>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7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rgbClr val="7030A0"/>
            </a:solidFill>
            <a:ln>
              <a:noFill/>
            </a:ln>
            <a:effectLst/>
          </c:spPr>
          <c:invertIfNegative val="0"/>
          <c:dPt>
            <c:idx val="4"/>
            <c:invertIfNegative val="0"/>
            <c:bubble3D val="0"/>
            <c:spPr>
              <a:solidFill>
                <a:srgbClr val="7030A0"/>
              </a:solidFill>
              <a:ln>
                <a:noFill/>
              </a:ln>
              <a:effectLst/>
            </c:spPr>
            <c:extLs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150"/>
        <c:axId val="443100576"/>
        <c:axId val="661903720"/>
      </c:barChart>
      <c:catAx>
        <c:axId val="4431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j-lt"/>
                <a:ea typeface="+mn-ea"/>
                <a:cs typeface="+mn-cs"/>
              </a:defRPr>
            </a:pPr>
            <a:endParaRPr lang="en-US"/>
          </a:p>
        </c:txPr>
        <c:crossAx val="661903720"/>
        <c:crosses val="autoZero"/>
        <c:auto val="1"/>
        <c:lblAlgn val="ctr"/>
        <c:lblOffset val="100"/>
        <c:noMultiLvlLbl val="0"/>
      </c:catAx>
      <c:valAx>
        <c:axId val="66190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j-lt"/>
                <a:ea typeface="+mn-ea"/>
                <a:cs typeface="+mn-cs"/>
              </a:defRPr>
            </a:pPr>
            <a:endParaRPr lang="en-US"/>
          </a:p>
        </c:txPr>
        <c:crossAx val="4431005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5/10/2019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5/10/2019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5/10/2019 09:44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09:44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61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5/10/2019 09:47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 10:01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 10:01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5/10/2019 10:01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57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86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5/10/2019 09:44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5/10/2019 09:44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5/10/2019 09:44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5/10/2019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5/10/2019 09:44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5/10/2019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5/10/2019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5/10/2019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3.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23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78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5/10/2019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5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8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69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51281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380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0359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140463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42726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13019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11715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2422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039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48121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68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0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968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96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1801616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91639537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69082" y="1"/>
            <a:ext cx="8219743"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048" y="585788"/>
            <a:ext cx="1366084"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450" y="2002420"/>
            <a:ext cx="4168939"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641395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110" y="2425541"/>
            <a:ext cx="4166802"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5959" y="0"/>
            <a:ext cx="6962866"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6575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525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09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9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32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3259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93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5058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3"/>
            <a:ext cx="4158867" cy="1107739"/>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8389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96526"/>
            <a:ext cx="4162041" cy="861518"/>
          </a:xfrm>
        </p:spPr>
        <p:txBody>
          <a:bodyPr anchor="t"/>
          <a:lstStyle>
            <a:lvl1pPr>
              <a:defRPr sz="2799">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276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06054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69372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460"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0235"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60981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460"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7822"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2391"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72062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307648"/>
          </a:xfrm>
        </p:spPr>
        <p:txBody>
          <a:bodyPr/>
          <a:lstStyle>
            <a:lvl1pPr marL="0" indent="0" algn="ctr">
              <a:spcBef>
                <a:spcPts val="0"/>
              </a:spcBef>
              <a:buNone/>
              <a:defRPr sz="1999"/>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460"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019"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3578"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1532"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829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3187" y="2017713"/>
            <a:ext cx="349317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460" y="1436688"/>
            <a:ext cx="7251399"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757557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048" y="2305840"/>
            <a:ext cx="3468053" cy="1107739"/>
          </a:xfrm>
        </p:spPr>
        <p:txBody>
          <a:bodyPr/>
          <a:lstStyle>
            <a:lvl1pPr>
              <a:defRPr sz="3599">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4894" y="2447039"/>
            <a:ext cx="6959375" cy="369204"/>
          </a:xfrm>
        </p:spPr>
        <p:txBody>
          <a:bodyPr/>
          <a:lstStyle>
            <a:lvl1pPr marL="0" indent="0">
              <a:spcAft>
                <a:spcPts val="1200"/>
              </a:spcAft>
              <a:buNone/>
              <a:defRPr sz="2399"/>
            </a:lvl1pPr>
            <a:lvl2pPr marL="228531"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111" y="2017713"/>
            <a:ext cx="347641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6990" y="2017713"/>
            <a:ext cx="6959375"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446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89045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66593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2034"/>
            <a:ext cx="6665764" cy="43075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a:t>Title</a:t>
            </a:r>
          </a:p>
        </p:txBody>
      </p:sp>
    </p:spTree>
    <p:extLst>
      <p:ext uri="{BB962C8B-B14F-4D97-AF65-F5344CB8AC3E}">
        <p14:creationId xmlns:p14="http://schemas.microsoft.com/office/powerpoint/2010/main" val="323615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33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6566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191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8388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77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9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961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1436689"/>
            <a:ext cx="11015651"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553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36482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36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0913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78497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6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3603" y="1663945"/>
            <a:ext cx="9141619"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3603" y="3602038"/>
            <a:ext cx="9141619"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5/10/2019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02541867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7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5/10/2019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7391322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5/10/2019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798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059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5/10/2019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9605051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337" y="286381"/>
            <a:ext cx="11650488" cy="927940"/>
          </a:xfrm>
          <a:prstGeom prst="rect">
            <a:avLst/>
          </a:prstGeom>
        </p:spPr>
        <p:txBody>
          <a:bodyPr>
            <a:normAutofit/>
          </a:bodyPr>
          <a:lstStyle>
            <a:lvl1pPr algn="l">
              <a:defRPr sz="4799"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7109255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370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345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heme" Target="../theme/theme10.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theme" Target="../theme/theme11.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theme" Target="../theme/theme12.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1.xml"/><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theme" Target="../theme/theme13.xml"/><Relationship Id="rId3" Type="http://schemas.openxmlformats.org/officeDocument/2006/relationships/slideLayout" Target="../slideLayouts/slideLayout236.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image" Target="../media/image24.emf"/><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theme" Target="../theme/theme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image" Target="../media/image13.png"/><Relationship Id="rId2" Type="http://schemas.openxmlformats.org/officeDocument/2006/relationships/slideLayout" Target="../slideLayouts/slideLayout86.xml"/><Relationship Id="rId16"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17.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image" Target="../media/image16.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8.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9.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92784135"/>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1142" y="2843926"/>
            <a:ext cx="6858000" cy="1170150"/>
          </a:xfrm>
          <a:prstGeom prst="rect">
            <a:avLst/>
          </a:prstGeom>
        </p:spPr>
      </p:pic>
    </p:spTree>
    <p:extLst>
      <p:ext uri="{BB962C8B-B14F-4D97-AF65-F5344CB8AC3E}">
        <p14:creationId xmlns:p14="http://schemas.microsoft.com/office/powerpoint/2010/main" val="728023713"/>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 id="2147484380" r:id="rId33"/>
    <p:sldLayoutId id="2147484381" r:id="rId34"/>
    <p:sldLayoutId id="2147484382" r:id="rId35"/>
    <p:sldLayoutId id="2147484383" r:id="rId36"/>
    <p:sldLayoutId id="2147484384" r:id="rId37"/>
    <p:sldLayoutId id="2147484385" r:id="rId38"/>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343" r:id="rId24"/>
    <p:sldLayoutId id="2147484344"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 id="2147484345" r:id="rId35"/>
    <p:sldLayoutId id="2147484346" r:id="rId36"/>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5/10/2019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6" Type="http://schemas.openxmlformats.org/officeDocument/2006/relationships/image" Target="../media/image58.png"/><Relationship Id="rId1" Type="http://schemas.openxmlformats.org/officeDocument/2006/relationships/slideLayout" Target="../slideLayouts/slideLayout7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svg"/><Relationship Id="rId18" Type="http://schemas.openxmlformats.org/officeDocument/2006/relationships/image" Target="../media/image73.jpg"/><Relationship Id="rId26" Type="http://schemas.openxmlformats.org/officeDocument/2006/relationships/image" Target="../media/image81.svg"/><Relationship Id="rId3" Type="http://schemas.openxmlformats.org/officeDocument/2006/relationships/image" Target="../media/image59.jpeg"/><Relationship Id="rId21" Type="http://schemas.openxmlformats.org/officeDocument/2006/relationships/image" Target="../media/image76.png"/><Relationship Id="rId34" Type="http://schemas.openxmlformats.org/officeDocument/2006/relationships/image" Target="../media/image89.sv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jpg"/><Relationship Id="rId25" Type="http://schemas.openxmlformats.org/officeDocument/2006/relationships/image" Target="../media/image80.png"/><Relationship Id="rId33" Type="http://schemas.openxmlformats.org/officeDocument/2006/relationships/image" Target="../media/image88.png"/><Relationship Id="rId2" Type="http://schemas.openxmlformats.org/officeDocument/2006/relationships/notesSlide" Target="../notesSlides/notesSlide13.xml"/><Relationship Id="rId16" Type="http://schemas.openxmlformats.org/officeDocument/2006/relationships/image" Target="../media/image71.jpg"/><Relationship Id="rId20" Type="http://schemas.openxmlformats.org/officeDocument/2006/relationships/image" Target="../media/image75.png"/><Relationship Id="rId29" Type="http://schemas.openxmlformats.org/officeDocument/2006/relationships/image" Target="../media/image84.png"/><Relationship Id="rId1" Type="http://schemas.openxmlformats.org/officeDocument/2006/relationships/slideLayout" Target="../slideLayouts/slideLayout70.xml"/><Relationship Id="rId6" Type="http://schemas.openxmlformats.org/officeDocument/2006/relationships/image" Target="../media/image61.png"/><Relationship Id="rId11" Type="http://schemas.openxmlformats.org/officeDocument/2006/relationships/image" Target="../media/image66.svg"/><Relationship Id="rId24" Type="http://schemas.openxmlformats.org/officeDocument/2006/relationships/image" Target="../media/image79.svg"/><Relationship Id="rId32" Type="http://schemas.openxmlformats.org/officeDocument/2006/relationships/image" Target="../media/image87.svg"/><Relationship Id="rId5" Type="http://schemas.openxmlformats.org/officeDocument/2006/relationships/image" Target="../media/image60.png"/><Relationship Id="rId15" Type="http://schemas.openxmlformats.org/officeDocument/2006/relationships/image" Target="../media/image70.jpg"/><Relationship Id="rId23" Type="http://schemas.openxmlformats.org/officeDocument/2006/relationships/image" Target="../media/image78.png"/><Relationship Id="rId28" Type="http://schemas.openxmlformats.org/officeDocument/2006/relationships/image" Target="../media/image83.svg"/><Relationship Id="rId10" Type="http://schemas.openxmlformats.org/officeDocument/2006/relationships/image" Target="../media/image65.png"/><Relationship Id="rId19" Type="http://schemas.openxmlformats.org/officeDocument/2006/relationships/image" Target="../media/image74.jpg"/><Relationship Id="rId31" Type="http://schemas.openxmlformats.org/officeDocument/2006/relationships/image" Target="../media/image86.png"/><Relationship Id="rId4" Type="http://schemas.openxmlformats.org/officeDocument/2006/relationships/hyperlink" Target="http://www.dot.net/customers" TargetMode="External"/><Relationship Id="rId9" Type="http://schemas.openxmlformats.org/officeDocument/2006/relationships/image" Target="../media/image64.png"/><Relationship Id="rId14" Type="http://schemas.openxmlformats.org/officeDocument/2006/relationships/image" Target="../media/image69.jpg"/><Relationship Id="rId22" Type="http://schemas.openxmlformats.org/officeDocument/2006/relationships/image" Target="../media/image77.png"/><Relationship Id="rId27" Type="http://schemas.openxmlformats.org/officeDocument/2006/relationships/image" Target="../media/image82.png"/><Relationship Id="rId30" Type="http://schemas.openxmlformats.org/officeDocument/2006/relationships/image" Target="../media/image85.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18.xml"/></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118.xml"/><Relationship Id="rId4"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33.xml"/></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xml"/><Relationship Id="rId1" Type="http://schemas.openxmlformats.org/officeDocument/2006/relationships/slideLayout" Target="../slideLayouts/slideLayout125.xml"/><Relationship Id="rId4" Type="http://schemas.openxmlformats.org/officeDocument/2006/relationships/image" Target="../media/image9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99.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97.png"/><Relationship Id="rId5" Type="http://schemas.openxmlformats.org/officeDocument/2006/relationships/image" Target="../media/image54.pn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10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27.xml"/><Relationship Id="rId1" Type="http://schemas.openxmlformats.org/officeDocument/2006/relationships/slideLayout" Target="../slideLayouts/slideLayout110.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60.xml"/><Relationship Id="rId5" Type="http://schemas.microsoft.com/office/2007/relationships/hdphoto" Target="../media/hdphoto2.wdp"/><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78" y="3324535"/>
            <a:ext cx="11273901" cy="12798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70" y="3328442"/>
            <a:ext cx="11273901" cy="12798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27" y="3328442"/>
            <a:ext cx="11273901" cy="127982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436" y="3326933"/>
            <a:ext cx="11273901" cy="1279827"/>
          </a:xfrm>
          <a:prstGeom prst="rect">
            <a:avLst/>
          </a:prstGeom>
        </p:spPr>
      </p:pic>
      <p:grpSp>
        <p:nvGrpSpPr>
          <p:cNvPr id="31" name="Group 30"/>
          <p:cNvGrpSpPr/>
          <p:nvPr/>
        </p:nvGrpSpPr>
        <p:grpSpPr>
          <a:xfrm>
            <a:off x="275768" y="1899536"/>
            <a:ext cx="1664243" cy="1664243"/>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32" name="Group 31"/>
          <p:cNvGrpSpPr/>
          <p:nvPr/>
        </p:nvGrpSpPr>
        <p:grpSpPr>
          <a:xfrm>
            <a:off x="1937018" y="1899536"/>
            <a:ext cx="1666455" cy="1664243"/>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33" name="Group 32"/>
          <p:cNvGrpSpPr/>
          <p:nvPr/>
        </p:nvGrpSpPr>
        <p:grpSpPr>
          <a:xfrm>
            <a:off x="3591863" y="1899536"/>
            <a:ext cx="1675072" cy="1664243"/>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34" name="Group 33"/>
          <p:cNvGrpSpPr/>
          <p:nvPr/>
        </p:nvGrpSpPr>
        <p:grpSpPr>
          <a:xfrm>
            <a:off x="5266153" y="1899536"/>
            <a:ext cx="1664243" cy="1664243"/>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35" name="Group 34"/>
          <p:cNvGrpSpPr/>
          <p:nvPr/>
        </p:nvGrpSpPr>
        <p:grpSpPr>
          <a:xfrm>
            <a:off x="6929615" y="1899536"/>
            <a:ext cx="1664243" cy="1664243"/>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36" name="Group 35"/>
          <p:cNvGrpSpPr/>
          <p:nvPr/>
        </p:nvGrpSpPr>
        <p:grpSpPr>
          <a:xfrm>
            <a:off x="8556398" y="1899536"/>
            <a:ext cx="1700922" cy="1664243"/>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37" name="Group 36"/>
          <p:cNvGrpSpPr/>
          <p:nvPr/>
        </p:nvGrpSpPr>
        <p:grpSpPr>
          <a:xfrm>
            <a:off x="10256541" y="1899536"/>
            <a:ext cx="1664243" cy="1664243"/>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42" name="TextBox 41"/>
          <p:cNvSpPr txBox="1"/>
          <p:nvPr/>
        </p:nvSpPr>
        <p:spPr>
          <a:xfrm>
            <a:off x="5276283" y="4261537"/>
            <a:ext cx="1663775" cy="1663775"/>
          </a:xfrm>
          <a:prstGeom prst="rect">
            <a:avLst/>
          </a:prstGeom>
          <a:solidFill>
            <a:srgbClr val="7030A0"/>
          </a:solidFill>
        </p:spPr>
        <p:txBody>
          <a:bodyPr wrap="square" lIns="0" tIns="0" rIns="0" bIns="0" rtlCol="0" anchor="ctr" anchorCtr="0">
            <a:noAutofit/>
          </a:bodyPr>
          <a:lstStyle/>
          <a:p>
            <a:pPr algn="ctr" defTabSz="914126">
              <a:lnSpc>
                <a:spcPct val="90000"/>
              </a:lnSpc>
              <a:spcAft>
                <a:spcPts val="600"/>
              </a:spcAft>
              <a:defRPr/>
            </a:pPr>
            <a:r>
              <a:rPr lang="en-US" sz="5328">
                <a:solidFill>
                  <a:srgbClr val="FFFFFF"/>
                </a:solidFill>
                <a:latin typeface="Segoe UI Ligh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1" y="134535"/>
            <a:ext cx="12188825" cy="1096919"/>
          </a:xfrm>
          <a:prstGeom prst="rect">
            <a:avLst/>
          </a:prstGeom>
        </p:spPr>
        <p:txBody>
          <a:bodyPr lIns="146057" tIns="9129" rIns="146057"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2781">
              <a:defRPr/>
            </a:pPr>
            <a:r>
              <a:rPr lang="en-US" sz="5331" dirty="0">
                <a:solidFill>
                  <a:schemeClr val="tx1"/>
                </a:solidFill>
                <a:latin typeface="Segoe UI Light"/>
              </a:rPr>
              <a:t>Your platform for building </a:t>
            </a:r>
            <a:r>
              <a:rPr lang="en-US" sz="5331" dirty="0">
                <a:solidFill>
                  <a:schemeClr val="tx1"/>
                </a:solidFill>
                <a:latin typeface="Segoe UI Semibold" panose="020B0702040204020203" pitchFamily="34" charset="0"/>
              </a:rPr>
              <a:t>anything</a:t>
            </a:r>
          </a:p>
        </p:txBody>
      </p:sp>
    </p:spTree>
    <p:extLst>
      <p:ext uri="{BB962C8B-B14F-4D97-AF65-F5344CB8AC3E}">
        <p14:creationId xmlns:p14="http://schemas.microsoft.com/office/powerpoint/2010/main" val="226253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719" y="5536126"/>
            <a:ext cx="1672258" cy="16722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p:nvPr>
        </p:nvSpPr>
        <p:spPr>
          <a:xfrm>
            <a:off x="588109" y="457974"/>
            <a:ext cx="11015651" cy="984629"/>
          </a:xfrm>
        </p:spPr>
        <p:txBody>
          <a:bodyPr/>
          <a:lstStyle/>
          <a:p>
            <a:r>
              <a:rPr lang="en-US" dirty="0">
                <a:solidFill>
                  <a:schemeClr val="bg1"/>
                </a:solidFill>
              </a:rPr>
              <a:t>Just a few of our millions of .NET customers…</a:t>
            </a:r>
            <a:br>
              <a:rPr lang="en-US" dirty="0"/>
            </a:br>
            <a:r>
              <a:rPr lang="en-US" sz="1999" dirty="0">
                <a:latin typeface="+mn-lt"/>
                <a:hlinkClick r:id="rId4"/>
              </a:rPr>
              <a:t>dot.net/customers</a:t>
            </a:r>
            <a:r>
              <a:rPr lang="en-US" sz="2799" b="1" dirty="0"/>
              <a:t>  </a:t>
            </a: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9291" y="1828757"/>
            <a:ext cx="1990119" cy="553854"/>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6"/>
          <a:stretch>
            <a:fillRect/>
          </a:stretch>
        </p:blipFill>
        <p:spPr>
          <a:xfrm>
            <a:off x="10942170" y="3688074"/>
            <a:ext cx="924197" cy="373413"/>
          </a:xfrm>
          <a:prstGeom prst="rect">
            <a:avLst/>
          </a:prstGeom>
        </p:spPr>
      </p:pic>
      <p:pic>
        <p:nvPicPr>
          <p:cNvPr id="6" name="Picture 5">
            <a:extLst>
              <a:ext uri="{FF2B5EF4-FFF2-40B4-BE49-F238E27FC236}">
                <a16:creationId xmlns:a16="http://schemas.microsoft.com/office/drawing/2014/main" id="{FF32C1D1-31E8-4212-AFAC-F8DC6C271AD2}"/>
              </a:ext>
            </a:extLst>
          </p:cNvPr>
          <p:cNvPicPr>
            <a:picLocks noChangeAspect="1"/>
          </p:cNvPicPr>
          <p:nvPr/>
        </p:nvPicPr>
        <p:blipFill>
          <a:blip r:embed="rId7"/>
          <a:stretch>
            <a:fillRect/>
          </a:stretch>
        </p:blipFill>
        <p:spPr>
          <a:xfrm>
            <a:off x="483694" y="2693909"/>
            <a:ext cx="1440023" cy="553855"/>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8"/>
          <a:stretch>
            <a:fillRect/>
          </a:stretch>
        </p:blipFill>
        <p:spPr>
          <a:xfrm>
            <a:off x="7983029" y="5714914"/>
            <a:ext cx="876969" cy="799892"/>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9"/>
          <a:stretch>
            <a:fillRect/>
          </a:stretch>
        </p:blipFill>
        <p:spPr>
          <a:xfrm>
            <a:off x="6068656" y="2832427"/>
            <a:ext cx="2062226" cy="276927"/>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43751" y="2832427"/>
            <a:ext cx="2780576" cy="22854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12458" y="3784560"/>
            <a:ext cx="1904504" cy="457081"/>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4"/>
          <a:stretch>
            <a:fillRect/>
          </a:stretch>
        </p:blipFill>
        <p:spPr>
          <a:xfrm>
            <a:off x="8943751" y="3590853"/>
            <a:ext cx="1282366" cy="768919"/>
          </a:xfrm>
          <a:prstGeom prst="rect">
            <a:avLst/>
          </a:prstGeom>
        </p:spPr>
      </p:pic>
      <p:pic>
        <p:nvPicPr>
          <p:cNvPr id="21" name="Picture 20">
            <a:extLst>
              <a:ext uri="{FF2B5EF4-FFF2-40B4-BE49-F238E27FC236}">
                <a16:creationId xmlns:a16="http://schemas.microsoft.com/office/drawing/2014/main" id="{73843D74-2877-43CF-AA4A-8D48D5B9B25E}"/>
              </a:ext>
            </a:extLst>
          </p:cNvPr>
          <p:cNvPicPr>
            <a:picLocks noChangeAspect="1"/>
          </p:cNvPicPr>
          <p:nvPr/>
        </p:nvPicPr>
        <p:blipFill>
          <a:blip r:embed="rId15"/>
          <a:stretch>
            <a:fillRect/>
          </a:stretch>
        </p:blipFill>
        <p:spPr>
          <a:xfrm>
            <a:off x="3507685" y="3755546"/>
            <a:ext cx="1557717" cy="553854"/>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6"/>
          <a:stretch>
            <a:fillRect/>
          </a:stretch>
        </p:blipFill>
        <p:spPr>
          <a:xfrm>
            <a:off x="6256125" y="3495921"/>
            <a:ext cx="1649020" cy="927574"/>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7"/>
          <a:stretch>
            <a:fillRect/>
          </a:stretch>
        </p:blipFill>
        <p:spPr>
          <a:xfrm>
            <a:off x="9483574" y="4482138"/>
            <a:ext cx="1665151" cy="936648"/>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8"/>
          <a:stretch>
            <a:fillRect/>
          </a:stretch>
        </p:blipFill>
        <p:spPr>
          <a:xfrm>
            <a:off x="2716623" y="4511179"/>
            <a:ext cx="1409037" cy="876735"/>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9"/>
          <a:stretch>
            <a:fillRect/>
          </a:stretch>
        </p:blipFill>
        <p:spPr>
          <a:xfrm>
            <a:off x="4683247" y="4593056"/>
            <a:ext cx="1279827" cy="799892"/>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20"/>
          <a:stretch>
            <a:fillRect/>
          </a:stretch>
        </p:blipFill>
        <p:spPr>
          <a:xfrm>
            <a:off x="6732813" y="4704301"/>
            <a:ext cx="1851273" cy="749689"/>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21"/>
          <a:stretch>
            <a:fillRect/>
          </a:stretch>
        </p:blipFill>
        <p:spPr>
          <a:xfrm>
            <a:off x="3008252" y="5760818"/>
            <a:ext cx="2025878" cy="568942"/>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2"/>
          <a:stretch>
            <a:fillRect/>
          </a:stretch>
        </p:blipFill>
        <p:spPr>
          <a:xfrm>
            <a:off x="5608936" y="5799269"/>
            <a:ext cx="1708005" cy="670377"/>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05054" y="1797355"/>
            <a:ext cx="2423085" cy="475114"/>
          </a:xfrm>
          <a:prstGeom prst="rect">
            <a:avLst/>
          </a:prstGeom>
        </p:spPr>
      </p:pic>
      <p:pic>
        <p:nvPicPr>
          <p:cNvPr id="56" name="Graphic 55">
            <a:extLst>
              <a:ext uri="{FF2B5EF4-FFF2-40B4-BE49-F238E27FC236}">
                <a16:creationId xmlns:a16="http://schemas.microsoft.com/office/drawing/2014/main" id="{2E081C4F-FB6C-41C9-8438-C01ADD47E19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40561" y="1954181"/>
            <a:ext cx="1858217" cy="352826"/>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83694" y="4750524"/>
            <a:ext cx="2007778" cy="637390"/>
          </a:xfrm>
          <a:prstGeom prst="rect">
            <a:avLst/>
          </a:prstGeom>
        </p:spPr>
      </p:pic>
      <p:sp>
        <p:nvSpPr>
          <p:cNvPr id="7" name="Rectangle 6">
            <a:extLst>
              <a:ext uri="{FF2B5EF4-FFF2-40B4-BE49-F238E27FC236}">
                <a16:creationId xmlns:a16="http://schemas.microsoft.com/office/drawing/2014/main" id="{CE5C2AD7-723E-4A38-87BA-C03057CF6C09}"/>
              </a:ext>
            </a:extLst>
          </p:cNvPr>
          <p:cNvSpPr/>
          <p:nvPr/>
        </p:nvSpPr>
        <p:spPr bwMode="auto">
          <a:xfrm>
            <a:off x="-41744" y="1421105"/>
            <a:ext cx="12075441" cy="5222735"/>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9"/>
          <a:stretch>
            <a:fillRect/>
          </a:stretch>
        </p:blipFill>
        <p:spPr>
          <a:xfrm>
            <a:off x="2839636" y="2693962"/>
            <a:ext cx="2363113" cy="553855"/>
          </a:xfrm>
          <a:prstGeom prst="rect">
            <a:avLst/>
          </a:prstGeom>
        </p:spPr>
      </p:pic>
      <p:pic>
        <p:nvPicPr>
          <p:cNvPr id="43" name="Picture 42" descr="A drawing of a face&#10;&#10;Description automatically generated">
            <a:extLst>
              <a:ext uri="{FF2B5EF4-FFF2-40B4-BE49-F238E27FC236}">
                <a16:creationId xmlns:a16="http://schemas.microsoft.com/office/drawing/2014/main" id="{39217F0C-A0E8-420F-8FBF-DC8C0CB38454}"/>
              </a:ext>
            </a:extLst>
          </p:cNvPr>
          <p:cNvPicPr>
            <a:picLocks noChangeAspect="1"/>
          </p:cNvPicPr>
          <p:nvPr/>
        </p:nvPicPr>
        <p:blipFill>
          <a:blip r:embed="rId30"/>
          <a:stretch>
            <a:fillRect/>
          </a:stretch>
        </p:blipFill>
        <p:spPr>
          <a:xfrm>
            <a:off x="9526087" y="5755165"/>
            <a:ext cx="2231350" cy="669405"/>
          </a:xfrm>
          <a:prstGeom prst="rect">
            <a:avLst/>
          </a:prstGeom>
        </p:spPr>
      </p:pic>
      <p:sp>
        <p:nvSpPr>
          <p:cNvPr id="51" name="Rectangle 50">
            <a:extLst>
              <a:ext uri="{FF2B5EF4-FFF2-40B4-BE49-F238E27FC236}">
                <a16:creationId xmlns:a16="http://schemas.microsoft.com/office/drawing/2014/main" id="{1C81C2C4-B3E0-4436-8319-9312BD3AB604}"/>
              </a:ext>
            </a:extLst>
          </p:cNvPr>
          <p:cNvSpPr/>
          <p:nvPr/>
        </p:nvSpPr>
        <p:spPr bwMode="auto">
          <a:xfrm>
            <a:off x="203147" y="1600677"/>
            <a:ext cx="2636488" cy="102596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F0815644-810A-4826-A0B0-5E429BCD0E0B}"/>
              </a:ext>
            </a:extLst>
          </p:cNvPr>
          <p:cNvSpPr/>
          <p:nvPr/>
        </p:nvSpPr>
        <p:spPr bwMode="auto">
          <a:xfrm>
            <a:off x="9229880" y="5576883"/>
            <a:ext cx="2636488" cy="102596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E149EE59-13AC-4131-AA08-F932AA4C7706}"/>
              </a:ext>
            </a:extLst>
          </p:cNvPr>
          <p:cNvSpPr/>
          <p:nvPr/>
        </p:nvSpPr>
        <p:spPr bwMode="auto">
          <a:xfrm>
            <a:off x="9103966" y="5311889"/>
            <a:ext cx="3170771" cy="1589425"/>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902BF7D8-0FC3-439F-AA68-2278726B1361}"/>
              </a:ext>
            </a:extLst>
          </p:cNvPr>
          <p:cNvSpPr/>
          <p:nvPr/>
        </p:nvSpPr>
        <p:spPr bwMode="auto">
          <a:xfrm>
            <a:off x="2736587" y="2634163"/>
            <a:ext cx="3121488" cy="945028"/>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97E26189-9652-4895-9198-9EE517444822}"/>
              </a:ext>
            </a:extLst>
          </p:cNvPr>
          <p:cNvGrpSpPr/>
          <p:nvPr/>
        </p:nvGrpSpPr>
        <p:grpSpPr>
          <a:xfrm>
            <a:off x="83753" y="3781507"/>
            <a:ext cx="9037196" cy="2016515"/>
            <a:chOff x="83775" y="3781599"/>
            <a:chExt cx="9039550" cy="2017040"/>
          </a:xfrm>
        </p:grpSpPr>
        <p:sp>
          <p:nvSpPr>
            <p:cNvPr id="10" name="Speech Bubble: Rectangle with Corners Rounded 9">
              <a:extLst>
                <a:ext uri="{FF2B5EF4-FFF2-40B4-BE49-F238E27FC236}">
                  <a16:creationId xmlns:a16="http://schemas.microsoft.com/office/drawing/2014/main" id="{3BD33AFC-1E64-4D51-955E-2872F94B137F}"/>
                </a:ext>
              </a:extLst>
            </p:cNvPr>
            <p:cNvSpPr/>
            <p:nvPr/>
          </p:nvSpPr>
          <p:spPr bwMode="auto">
            <a:xfrm>
              <a:off x="83775" y="3781599"/>
              <a:ext cx="9039550" cy="2017040"/>
            </a:xfrm>
            <a:prstGeom prst="wedgeRoundRectCallout">
              <a:avLst>
                <a:gd name="adj1" fmla="val 53078"/>
                <a:gd name="adj2" fmla="val 61896"/>
                <a:gd name="adj3" fmla="val 16667"/>
              </a:avLst>
            </a:prstGeom>
            <a:solidFill>
              <a:schemeClr val="bg1"/>
            </a:solidFill>
            <a:ln>
              <a:solidFill>
                <a:schemeClr val="accent1"/>
              </a:solid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9400D3A4-7028-4006-BB01-7B7321FD3D59}"/>
                </a:ext>
              </a:extLst>
            </p:cNvPr>
            <p:cNvSpPr txBox="1"/>
            <p:nvPr/>
          </p:nvSpPr>
          <p:spPr>
            <a:xfrm>
              <a:off x="459222" y="3997792"/>
              <a:ext cx="8334460" cy="1538883"/>
            </a:xfrm>
            <a:prstGeom prst="rect">
              <a:avLst/>
            </a:prstGeom>
            <a:noFill/>
          </p:spPr>
          <p:txBody>
            <a:bodyPr wrap="square" lIns="0" tIns="0" rIns="0" bIns="0" rtlCol="0">
              <a:spAutoFit/>
            </a:bodyPr>
            <a:lstStyle/>
            <a:p>
              <a:r>
                <a:rPr lang="en-US" sz="1999" b="1">
                  <a:gradFill>
                    <a:gsLst>
                      <a:gs pos="2917">
                        <a:schemeClr val="tx1"/>
                      </a:gs>
                      <a:gs pos="30000">
                        <a:schemeClr val="tx1"/>
                      </a:gs>
                    </a:gsLst>
                    <a:lin ang="5400000" scaled="0"/>
                  </a:gradFill>
                </a:rPr>
                <a:t>Machine Learning with ML.NET</a:t>
              </a:r>
              <a:br>
                <a:rPr lang="en-US" sz="1999" b="1">
                  <a:gradFill>
                    <a:gsLst>
                      <a:gs pos="2917">
                        <a:schemeClr val="tx1"/>
                      </a:gs>
                      <a:gs pos="30000">
                        <a:schemeClr val="tx1"/>
                      </a:gs>
                    </a:gsLst>
                    <a:lin ang="5400000" scaled="0"/>
                  </a:gradFill>
                </a:rPr>
              </a:br>
              <a:r>
                <a:rPr lang="en-US" sz="1999">
                  <a:gradFill>
                    <a:gsLst>
                      <a:gs pos="2917">
                        <a:schemeClr val="tx1"/>
                      </a:gs>
                      <a:gs pos="30000">
                        <a:schemeClr val="tx1"/>
                      </a:gs>
                    </a:gsLst>
                    <a:lin ang="5400000" scaled="0"/>
                  </a:gradFill>
                </a:rPr>
                <a:t>“ML.NET made it straightforward to leverage our existing .NET and C# skills and software assets to add machine learning capabilities into the application… deployed on Azure, the integration of machine learning models was easy and straightforward.”</a:t>
              </a:r>
            </a:p>
          </p:txBody>
        </p:sp>
      </p:grpSp>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12458" y="1798907"/>
            <a:ext cx="2292961" cy="613554"/>
          </a:xfrm>
          <a:prstGeom prst="rect">
            <a:avLst/>
          </a:prstGeom>
        </p:spPr>
      </p:pic>
      <p:pic>
        <p:nvPicPr>
          <p:cNvPr id="57" name="Graphic 56">
            <a:extLst>
              <a:ext uri="{FF2B5EF4-FFF2-40B4-BE49-F238E27FC236}">
                <a16:creationId xmlns:a16="http://schemas.microsoft.com/office/drawing/2014/main" id="{18E459E6-1670-46A1-8846-24DF881709E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80020" y="1653769"/>
            <a:ext cx="644306" cy="758008"/>
          </a:xfrm>
          <a:prstGeom prst="rect">
            <a:avLst/>
          </a:prstGeom>
        </p:spPr>
      </p:pic>
      <p:sp>
        <p:nvSpPr>
          <p:cNvPr id="49" name="Rectangle 48">
            <a:extLst>
              <a:ext uri="{FF2B5EF4-FFF2-40B4-BE49-F238E27FC236}">
                <a16:creationId xmlns:a16="http://schemas.microsoft.com/office/drawing/2014/main" id="{C7A5DC88-16BA-4DBF-B560-8CBFC0507DEA}"/>
              </a:ext>
            </a:extLst>
          </p:cNvPr>
          <p:cNvSpPr/>
          <p:nvPr/>
        </p:nvSpPr>
        <p:spPr bwMode="auto">
          <a:xfrm>
            <a:off x="10572583" y="1477705"/>
            <a:ext cx="1593824" cy="102596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2A340BF8-80CE-4B68-A466-E8F2501EC028}"/>
              </a:ext>
            </a:extLst>
          </p:cNvPr>
          <p:cNvSpPr/>
          <p:nvPr/>
        </p:nvSpPr>
        <p:spPr bwMode="auto">
          <a:xfrm>
            <a:off x="10526501" y="1440303"/>
            <a:ext cx="1662324" cy="1181799"/>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11E4E334-F73F-45A1-AF9C-5EBBF97D21F4}"/>
              </a:ext>
            </a:extLst>
          </p:cNvPr>
          <p:cNvSpPr/>
          <p:nvPr/>
        </p:nvSpPr>
        <p:spPr bwMode="auto">
          <a:xfrm>
            <a:off x="24730" y="1558926"/>
            <a:ext cx="3024924" cy="1151698"/>
          </a:xfrm>
          <a:prstGeom prst="rect">
            <a:avLst/>
          </a:prstGeom>
          <a:solidFill>
            <a:schemeClr val="bg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ED8BAE7-0835-4E76-B12B-9B4C5D4EAA6E}"/>
              </a:ext>
            </a:extLst>
          </p:cNvPr>
          <p:cNvSpPr/>
          <p:nvPr/>
        </p:nvSpPr>
        <p:spPr bwMode="auto">
          <a:xfrm>
            <a:off x="2736587" y="2486565"/>
            <a:ext cx="2636488" cy="1025968"/>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EDD6ABA4-EFCA-4585-BB25-8C5716846B09}"/>
              </a:ext>
            </a:extLst>
          </p:cNvPr>
          <p:cNvGrpSpPr/>
          <p:nvPr/>
        </p:nvGrpSpPr>
        <p:grpSpPr>
          <a:xfrm>
            <a:off x="953847" y="2109613"/>
            <a:ext cx="8838456" cy="1242999"/>
            <a:chOff x="1521787" y="2701292"/>
            <a:chExt cx="8840758" cy="2216512"/>
          </a:xfrm>
        </p:grpSpPr>
        <p:sp>
          <p:nvSpPr>
            <p:cNvPr id="47" name="Speech Bubble: Rectangle with Corners Rounded 46">
              <a:extLst>
                <a:ext uri="{FF2B5EF4-FFF2-40B4-BE49-F238E27FC236}">
                  <a16:creationId xmlns:a16="http://schemas.microsoft.com/office/drawing/2014/main" id="{303F1B11-C44C-4652-82ED-57CF659A8160}"/>
                </a:ext>
              </a:extLst>
            </p:cNvPr>
            <p:cNvSpPr/>
            <p:nvPr/>
          </p:nvSpPr>
          <p:spPr bwMode="auto">
            <a:xfrm rot="10800000">
              <a:off x="1521787" y="2701292"/>
              <a:ext cx="8840758" cy="2216512"/>
            </a:xfrm>
            <a:prstGeom prst="wedgeRoundRectCallout">
              <a:avLst>
                <a:gd name="adj1" fmla="val -63048"/>
                <a:gd name="adj2" fmla="val 51474"/>
                <a:gd name="adj3" fmla="val 16667"/>
              </a:avLst>
            </a:prstGeom>
            <a:solidFill>
              <a:schemeClr val="bg1"/>
            </a:solidFill>
            <a:ln>
              <a:solidFill>
                <a:schemeClr val="accent1"/>
              </a:solid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7098FFCB-59EB-4B92-8850-929E3A6535B5}"/>
                </a:ext>
              </a:extLst>
            </p:cNvPr>
            <p:cNvSpPr txBox="1"/>
            <p:nvPr/>
          </p:nvSpPr>
          <p:spPr>
            <a:xfrm>
              <a:off x="1797092" y="2987665"/>
              <a:ext cx="8334460" cy="1645364"/>
            </a:xfrm>
            <a:prstGeom prst="rect">
              <a:avLst/>
            </a:prstGeom>
            <a:noFill/>
          </p:spPr>
          <p:txBody>
            <a:bodyPr wrap="square" lIns="0" tIns="0" rIns="0" bIns="0" rtlCol="0">
              <a:spAutoFit/>
            </a:bodyPr>
            <a:lstStyle/>
            <a:p>
              <a:r>
                <a:rPr lang="en-US" sz="1999" b="1">
                  <a:gradFill>
                    <a:gsLst>
                      <a:gs pos="2917">
                        <a:schemeClr val="tx1"/>
                      </a:gs>
                      <a:gs pos="30000">
                        <a:schemeClr val="tx1"/>
                      </a:gs>
                    </a:gsLst>
                    <a:lin ang="5400000" scaled="0"/>
                  </a:gradFill>
                </a:rPr>
                <a:t>.NET mobile development with Xamarin</a:t>
              </a:r>
              <a:br>
                <a:rPr lang="en-US" sz="1999" b="1">
                  <a:gradFill>
                    <a:gsLst>
                      <a:gs pos="2917">
                        <a:schemeClr val="tx1"/>
                      </a:gs>
                      <a:gs pos="30000">
                        <a:schemeClr val="tx1"/>
                      </a:gs>
                    </a:gsLst>
                    <a:lin ang="5400000" scaled="0"/>
                  </a:gradFill>
                </a:rPr>
              </a:br>
              <a:r>
                <a:rPr lang="en-US" sz="1999">
                  <a:gradFill>
                    <a:gsLst>
                      <a:gs pos="2917">
                        <a:schemeClr val="tx1"/>
                      </a:gs>
                      <a:gs pos="30000">
                        <a:schemeClr val="tx1"/>
                      </a:gs>
                    </a:gsLst>
                    <a:lin ang="5400000" scaled="0"/>
                  </a:gradFill>
                </a:rPr>
                <a:t>"Xamarin allowed us to develop a single code base in C# and deploy the application to two completely different mobile phone ecosystems."</a:t>
              </a:r>
            </a:p>
          </p:txBody>
        </p:sp>
      </p:grpSp>
      <p:grpSp>
        <p:nvGrpSpPr>
          <p:cNvPr id="39" name="Group 38">
            <a:extLst>
              <a:ext uri="{FF2B5EF4-FFF2-40B4-BE49-F238E27FC236}">
                <a16:creationId xmlns:a16="http://schemas.microsoft.com/office/drawing/2014/main" id="{B057C564-BD6F-4C0D-BDBD-479FA66C3B8A}"/>
              </a:ext>
            </a:extLst>
          </p:cNvPr>
          <p:cNvGrpSpPr/>
          <p:nvPr/>
        </p:nvGrpSpPr>
        <p:grpSpPr>
          <a:xfrm>
            <a:off x="3192925" y="3752323"/>
            <a:ext cx="8838456" cy="1947470"/>
            <a:chOff x="1521787" y="2701291"/>
            <a:chExt cx="8840758" cy="1947977"/>
          </a:xfrm>
        </p:grpSpPr>
        <p:sp>
          <p:nvSpPr>
            <p:cNvPr id="40" name="Speech Bubble: Rectangle with Corners Rounded 39">
              <a:extLst>
                <a:ext uri="{FF2B5EF4-FFF2-40B4-BE49-F238E27FC236}">
                  <a16:creationId xmlns:a16="http://schemas.microsoft.com/office/drawing/2014/main" id="{1D66AECD-E01C-478B-8E66-15A3398E20CE}"/>
                </a:ext>
              </a:extLst>
            </p:cNvPr>
            <p:cNvSpPr/>
            <p:nvPr/>
          </p:nvSpPr>
          <p:spPr bwMode="auto">
            <a:xfrm rot="10800000">
              <a:off x="1521787" y="2701291"/>
              <a:ext cx="8840758" cy="1947977"/>
            </a:xfrm>
            <a:prstGeom prst="wedgeRoundRectCallout">
              <a:avLst>
                <a:gd name="adj1" fmla="val 40382"/>
                <a:gd name="adj2" fmla="val 69478"/>
                <a:gd name="adj3" fmla="val 16667"/>
              </a:avLst>
            </a:prstGeom>
            <a:solidFill>
              <a:schemeClr val="bg1"/>
            </a:solidFill>
            <a:ln>
              <a:solidFill>
                <a:schemeClr val="accent1"/>
              </a:solid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70A72B6A-9660-4228-9464-345C08D45FD8}"/>
                </a:ext>
              </a:extLst>
            </p:cNvPr>
            <p:cNvSpPr txBox="1"/>
            <p:nvPr/>
          </p:nvSpPr>
          <p:spPr>
            <a:xfrm>
              <a:off x="1797092" y="2987663"/>
              <a:ext cx="8334460" cy="1538883"/>
            </a:xfrm>
            <a:prstGeom prst="rect">
              <a:avLst/>
            </a:prstGeom>
            <a:noFill/>
          </p:spPr>
          <p:txBody>
            <a:bodyPr wrap="square" lIns="0" tIns="0" rIns="0" bIns="0" rtlCol="0">
              <a:spAutoFit/>
            </a:bodyPr>
            <a:lstStyle/>
            <a:p>
              <a:r>
                <a:rPr lang="en-US" sz="1999" b="1">
                  <a:gradFill>
                    <a:gsLst>
                      <a:gs pos="2917">
                        <a:schemeClr val="tx1"/>
                      </a:gs>
                      <a:gs pos="30000">
                        <a:schemeClr val="tx1"/>
                      </a:gs>
                    </a:gsLst>
                    <a:lin ang="5400000" scaled="0"/>
                  </a:gradFill>
                </a:rPr>
                <a:t>.NET Core microservices on Azure Kubernetes Service (AKS)</a:t>
              </a:r>
              <a:br>
                <a:rPr lang="en-US" sz="1999">
                  <a:gradFill>
                    <a:gsLst>
                      <a:gs pos="2917">
                        <a:schemeClr val="tx1"/>
                      </a:gs>
                      <a:gs pos="30000">
                        <a:schemeClr val="tx1"/>
                      </a:gs>
                    </a:gsLst>
                    <a:lin ang="5400000" scaled="0"/>
                  </a:gradFill>
                </a:rPr>
              </a:br>
              <a:r>
                <a:rPr lang="en-US" sz="1999">
                  <a:gradFill>
                    <a:gsLst>
                      <a:gs pos="2917">
                        <a:schemeClr val="tx1"/>
                      </a:gs>
                      <a:gs pos="30000">
                        <a:schemeClr val="tx1"/>
                      </a:gs>
                    </a:gsLst>
                    <a:lin ang="5400000" scaled="0"/>
                  </a:gradFill>
                </a:rPr>
                <a:t>“With .NET Core, our customers can now run the software on a wide spectrum of devices. It also gives us strong benefits with regard to operation costs in the cloud, because we can use it to run some workloads on Linux machines.”</a:t>
              </a:r>
            </a:p>
          </p:txBody>
        </p:sp>
      </p:grpSp>
      <p:grpSp>
        <p:nvGrpSpPr>
          <p:cNvPr id="9" name="Group 8">
            <a:extLst>
              <a:ext uri="{FF2B5EF4-FFF2-40B4-BE49-F238E27FC236}">
                <a16:creationId xmlns:a16="http://schemas.microsoft.com/office/drawing/2014/main" id="{2557E5A4-DF22-4081-9AB4-9825A50E60C9}"/>
              </a:ext>
            </a:extLst>
          </p:cNvPr>
          <p:cNvGrpSpPr/>
          <p:nvPr/>
        </p:nvGrpSpPr>
        <p:grpSpPr>
          <a:xfrm>
            <a:off x="1521390" y="2701481"/>
            <a:ext cx="8838456" cy="1594161"/>
            <a:chOff x="1521787" y="2701292"/>
            <a:chExt cx="8840758" cy="2216512"/>
          </a:xfrm>
        </p:grpSpPr>
        <p:sp>
          <p:nvSpPr>
            <p:cNvPr id="4" name="Speech Bubble: Rectangle with Corners Rounded 3">
              <a:extLst>
                <a:ext uri="{FF2B5EF4-FFF2-40B4-BE49-F238E27FC236}">
                  <a16:creationId xmlns:a16="http://schemas.microsoft.com/office/drawing/2014/main" id="{3F1C7775-1447-4893-A900-D48B6C4E0800}"/>
                </a:ext>
              </a:extLst>
            </p:cNvPr>
            <p:cNvSpPr/>
            <p:nvPr/>
          </p:nvSpPr>
          <p:spPr bwMode="auto">
            <a:xfrm rot="10800000">
              <a:off x="1521787" y="2701292"/>
              <a:ext cx="8840758" cy="2216512"/>
            </a:xfrm>
            <a:prstGeom prst="wedgeRoundRectCallout">
              <a:avLst>
                <a:gd name="adj1" fmla="val 40382"/>
                <a:gd name="adj2" fmla="val 69478"/>
                <a:gd name="adj3" fmla="val 16667"/>
              </a:avLst>
            </a:prstGeom>
            <a:solidFill>
              <a:schemeClr val="bg1"/>
            </a:solidFill>
            <a:ln>
              <a:solidFill>
                <a:schemeClr val="accent1"/>
              </a:solidFill>
              <a:headEnd type="none" w="med" len="med"/>
              <a:tailEnd type="none" w="med" len="med"/>
            </a:ln>
            <a:effectLst>
              <a:glow rad="228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BB69560D-10AC-4C50-9AA9-57926C2FA0FE}"/>
                </a:ext>
              </a:extLst>
            </p:cNvPr>
            <p:cNvSpPr txBox="1"/>
            <p:nvPr/>
          </p:nvSpPr>
          <p:spPr>
            <a:xfrm>
              <a:off x="1797092" y="2987664"/>
              <a:ext cx="8334460" cy="1711277"/>
            </a:xfrm>
            <a:prstGeom prst="rect">
              <a:avLst/>
            </a:prstGeom>
            <a:noFill/>
          </p:spPr>
          <p:txBody>
            <a:bodyPr wrap="square" lIns="0" tIns="0" rIns="0" bIns="0" rtlCol="0">
              <a:spAutoFit/>
            </a:bodyPr>
            <a:lstStyle/>
            <a:p>
              <a:r>
                <a:rPr lang="en-US" sz="1999" b="1">
                  <a:gradFill>
                    <a:gsLst>
                      <a:gs pos="2917">
                        <a:schemeClr val="tx1"/>
                      </a:gs>
                      <a:gs pos="30000">
                        <a:schemeClr val="tx1"/>
                      </a:gs>
                    </a:gsLst>
                    <a:lin ang="5400000" scaled="0"/>
                  </a:gradFill>
                </a:rPr>
                <a:t>WPF on .NET Core 3.0 </a:t>
              </a:r>
              <a:br>
                <a:rPr lang="en-US" sz="1999" b="1">
                  <a:gradFill>
                    <a:gsLst>
                      <a:gs pos="2917">
                        <a:schemeClr val="tx1"/>
                      </a:gs>
                      <a:gs pos="30000">
                        <a:schemeClr val="tx1"/>
                      </a:gs>
                    </a:gsLst>
                    <a:lin ang="5400000" scaled="0"/>
                  </a:gradFill>
                </a:rPr>
              </a:br>
              <a:r>
                <a:rPr lang="en-US" sz="1999">
                  <a:gradFill>
                    <a:gsLst>
                      <a:gs pos="2917">
                        <a:schemeClr val="tx1"/>
                      </a:gs>
                      <a:gs pos="30000">
                        <a:schemeClr val="tx1"/>
                      </a:gs>
                    </a:gsLst>
                    <a:lin ang="5400000" scaled="0"/>
                  </a:gradFill>
                </a:rPr>
                <a:t>“.NET Core 3.0 allowed us to simplify our code and take advantage of modern Windows 10 APIs. Leveraging the Windows 10’s Bluetooth stack allowed us to drastically speed up development.“</a:t>
              </a:r>
            </a:p>
          </p:txBody>
        </p:sp>
      </p:grpSp>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xit" presetSubtype="0" fill="hold" grpId="1" nodeType="withEffect">
                                  <p:stCondLst>
                                    <p:cond delay="0"/>
                                  </p:stCondLst>
                                  <p:childTnLst>
                                    <p:animEffect transition="out" filter="fade">
                                      <p:cBhvr>
                                        <p:cTn id="26" dur="500"/>
                                        <p:tgtEl>
                                          <p:spTgt spid="45"/>
                                        </p:tgtEl>
                                      </p:cBhvr>
                                    </p:animEffect>
                                    <p:set>
                                      <p:cBhvr>
                                        <p:cTn id="27" dur="1" fill="hold">
                                          <p:stCondLst>
                                            <p:cond delay="499"/>
                                          </p:stCondLst>
                                        </p:cTn>
                                        <p:tgtEl>
                                          <p:spTgt spid="45"/>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xit" presetSubtype="0" fill="hold"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51"/>
                                        </p:tgtEl>
                                      </p:cBhvr>
                                    </p:animEffect>
                                    <p:set>
                                      <p:cBhvr>
                                        <p:cTn id="36" dur="1" fill="hold">
                                          <p:stCondLst>
                                            <p:cond delay="499"/>
                                          </p:stCondLst>
                                        </p:cTn>
                                        <p:tgtEl>
                                          <p:spTgt spid="51"/>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10" presetClass="entr" presetSubtype="0" fill="hold" grpId="2"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xit" presetSubtype="0" fill="hold" grpId="1" nodeType="withEffect">
                                  <p:stCondLst>
                                    <p:cond delay="0"/>
                                  </p:stCondLst>
                                  <p:childTnLst>
                                    <p:animEffect transition="out" filter="fade">
                                      <p:cBhvr>
                                        <p:cTn id="49" dur="500"/>
                                        <p:tgtEl>
                                          <p:spTgt spid="49"/>
                                        </p:tgtEl>
                                      </p:cBhvr>
                                    </p:animEffect>
                                    <p:set>
                                      <p:cBhvr>
                                        <p:cTn id="50" dur="1" fill="hold">
                                          <p:stCondLst>
                                            <p:cond delay="499"/>
                                          </p:stCondLst>
                                        </p:cTn>
                                        <p:tgtEl>
                                          <p:spTgt spid="4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46"/>
                                        </p:tgtEl>
                                      </p:cBhvr>
                                    </p:animEffect>
                                    <p:set>
                                      <p:cBhvr>
                                        <p:cTn id="53" dur="1" fill="hold">
                                          <p:stCondLst>
                                            <p:cond delay="499"/>
                                          </p:stCondLst>
                                        </p:cTn>
                                        <p:tgtEl>
                                          <p:spTgt spid="46"/>
                                        </p:tgtEl>
                                        <p:attrNameLst>
                                          <p:attrName>style.visibility</p:attrName>
                                        </p:attrNameLst>
                                      </p:cBhvr>
                                      <p:to>
                                        <p:strVal val="hidden"/>
                                      </p:to>
                                    </p:set>
                                  </p:childTnLst>
                                </p:cTn>
                              </p:par>
                              <p:par>
                                <p:cTn id="54" presetID="10" presetClass="entr" presetSubtype="0" fill="hold" nodeType="with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fade">
                                      <p:cBhvr>
                                        <p:cTn id="56" dur="500"/>
                                        <p:tgtEl>
                                          <p:spTgt spid="3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par>
                                <p:cTn id="65" presetID="10" presetClass="exit" presetSubtype="0" fill="hold" grpId="1" nodeType="withEffect">
                                  <p:stCondLst>
                                    <p:cond delay="0"/>
                                  </p:stCondLst>
                                  <p:childTnLst>
                                    <p:animEffect transition="out" filter="fade">
                                      <p:cBhvr>
                                        <p:cTn id="66" dur="500"/>
                                        <p:tgtEl>
                                          <p:spTgt spid="53"/>
                                        </p:tgtEl>
                                      </p:cBhvr>
                                    </p:animEffect>
                                    <p:set>
                                      <p:cBhvr>
                                        <p:cTn id="67" dur="1" fill="hold">
                                          <p:stCondLst>
                                            <p:cond delay="499"/>
                                          </p:stCondLst>
                                        </p:cTn>
                                        <p:tgtEl>
                                          <p:spTgt spid="53"/>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39"/>
                                        </p:tgtEl>
                                      </p:cBhvr>
                                    </p:animEffect>
                                    <p:set>
                                      <p:cBhvr>
                                        <p:cTn id="70" dur="1" fill="hold">
                                          <p:stCondLst>
                                            <p:cond delay="499"/>
                                          </p:stCondLst>
                                        </p:cTn>
                                        <p:tgtEl>
                                          <p:spTgt spid="3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5"/>
                                        </p:tgtEl>
                                      </p:cBhvr>
                                    </p:animEffect>
                                    <p:set>
                                      <p:cBhvr>
                                        <p:cTn id="73" dur="1" fill="hold">
                                          <p:stCondLst>
                                            <p:cond delay="499"/>
                                          </p:stCondLst>
                                        </p:cTn>
                                        <p:tgtEl>
                                          <p:spTgt spid="35"/>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fade">
                                      <p:cBhvr>
                                        <p:cTn id="7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1" grpId="0" animBg="1"/>
      <p:bldP spid="51" grpId="1" animBg="1"/>
      <p:bldP spid="54" grpId="0" animBg="1"/>
      <p:bldP spid="35" grpId="0" animBg="1"/>
      <p:bldP spid="35" grpId="1" animBg="1"/>
      <p:bldP spid="44" grpId="0" animBg="1"/>
      <p:bldP spid="49" grpId="0" animBg="1"/>
      <p:bldP spid="49" grpId="1" animBg="1"/>
      <p:bldP spid="45" grpId="0" animBg="1"/>
      <p:bldP spid="45" grpId="1" animBg="1"/>
      <p:bldP spid="45" grpId="2" animBg="1"/>
      <p:bldP spid="38" grpId="0" animBg="1"/>
      <p:bldP spid="53" grpId="0" animBg="1"/>
      <p:bldP spid="5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783" y="324750"/>
            <a:ext cx="11579384" cy="888768"/>
          </a:xfrm>
        </p:spPr>
        <p:txBody>
          <a:bodyPr>
            <a:normAutofit/>
          </a:bodyPr>
          <a:lstStyle/>
          <a:p>
            <a:r>
              <a:rPr lang="en-US" dirty="0">
                <a:solidFill>
                  <a:schemeClr val="bg1"/>
                </a:solidFill>
                <a:latin typeface="+mj-lt"/>
              </a:rPr>
              <a:t>.NET Growth continues</a:t>
            </a:r>
          </a:p>
        </p:txBody>
      </p:sp>
      <p:grpSp>
        <p:nvGrpSpPr>
          <p:cNvPr id="9" name="Group 8">
            <a:extLst>
              <a:ext uri="{FF2B5EF4-FFF2-40B4-BE49-F238E27FC236}">
                <a16:creationId xmlns:a16="http://schemas.microsoft.com/office/drawing/2014/main" id="{3CAB9BD6-903C-4F96-9BF4-D1B09A1CA5EB}"/>
              </a:ext>
            </a:extLst>
          </p:cNvPr>
          <p:cNvGrpSpPr/>
          <p:nvPr/>
        </p:nvGrpSpPr>
        <p:grpSpPr>
          <a:xfrm>
            <a:off x="751536" y="1893677"/>
            <a:ext cx="3843883" cy="3843883"/>
            <a:chOff x="1360449" y="1962615"/>
            <a:chExt cx="4215161" cy="4215161"/>
          </a:xfrm>
          <a:solidFill>
            <a:srgbClr val="7030A0"/>
          </a:solidFill>
        </p:grpSpPr>
        <p:sp>
          <p:nvSpPr>
            <p:cNvPr id="6" name="Oval 5">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799"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D7AECAB-ECA5-4336-95F4-8B936D3A1A30}"/>
                </a:ext>
              </a:extLst>
            </p:cNvPr>
            <p:cNvSpPr txBox="1"/>
            <p:nvPr/>
          </p:nvSpPr>
          <p:spPr>
            <a:xfrm>
              <a:off x="2018371" y="2698596"/>
              <a:ext cx="2832409" cy="539726"/>
            </a:xfrm>
            <a:prstGeom prst="rect">
              <a:avLst/>
            </a:prstGeom>
            <a:grpFill/>
          </p:spPr>
          <p:txBody>
            <a:bodyPr wrap="square" lIns="0" tIns="0" rIns="0" bIns="0" rtlCol="0">
              <a:spAutoFit/>
            </a:bodyPr>
            <a:lstStyle/>
            <a:p>
              <a:pPr algn="ctr"/>
              <a:r>
                <a:rPr lang="en-US" sz="3199" b="1">
                  <a:solidFill>
                    <a:schemeClr val="bg1"/>
                  </a:solidFill>
                </a:rPr>
                <a:t>Visual Studio </a:t>
              </a:r>
            </a:p>
          </p:txBody>
        </p:sp>
        <p:sp>
          <p:nvSpPr>
            <p:cNvPr id="8" name="TextBox 7">
              <a:extLst>
                <a:ext uri="{FF2B5EF4-FFF2-40B4-BE49-F238E27FC236}">
                  <a16:creationId xmlns:a16="http://schemas.microsoft.com/office/drawing/2014/main" id="{B1B70FD7-8B44-4406-AC78-85AD0EFCF564}"/>
                </a:ext>
              </a:extLst>
            </p:cNvPr>
            <p:cNvSpPr txBox="1"/>
            <p:nvPr/>
          </p:nvSpPr>
          <p:spPr>
            <a:xfrm>
              <a:off x="1840236" y="3518404"/>
              <a:ext cx="3188677" cy="1889533"/>
            </a:xfrm>
            <a:prstGeom prst="rect">
              <a:avLst/>
            </a:prstGeom>
            <a:grpFill/>
          </p:spPr>
          <p:txBody>
            <a:bodyPr wrap="square" lIns="0" tIns="0" rIns="0" bIns="0" rtlCol="0">
              <a:spAutoFit/>
            </a:bodyPr>
            <a:lstStyle/>
            <a:p>
              <a:pPr algn="ctr"/>
              <a:r>
                <a:rPr lang="en-US" sz="2799" b="1" dirty="0">
                  <a:solidFill>
                    <a:schemeClr val="bg1"/>
                  </a:solidFill>
                </a:rPr>
                <a:t>+1 million new </a:t>
              </a:r>
              <a:r>
                <a:rPr lang="en-US" sz="2799" dirty="0">
                  <a:solidFill>
                    <a:schemeClr val="bg1"/>
                  </a:solidFill>
                </a:rPr>
                <a:t>monthly active .NET developers in last year</a:t>
              </a:r>
            </a:p>
          </p:txBody>
        </p:sp>
      </p:grpSp>
      <p:grpSp>
        <p:nvGrpSpPr>
          <p:cNvPr id="17" name="Group 16">
            <a:extLst>
              <a:ext uri="{FF2B5EF4-FFF2-40B4-BE49-F238E27FC236}">
                <a16:creationId xmlns:a16="http://schemas.microsoft.com/office/drawing/2014/main" id="{743093FE-7E6A-4C69-946D-BEDDF17A02A6}"/>
              </a:ext>
            </a:extLst>
          </p:cNvPr>
          <p:cNvGrpSpPr/>
          <p:nvPr/>
        </p:nvGrpSpPr>
        <p:grpSpPr>
          <a:xfrm>
            <a:off x="5195390" y="1535315"/>
            <a:ext cx="6135599" cy="4560607"/>
            <a:chOff x="5091635" y="1176365"/>
            <a:chExt cx="6137197" cy="4561795"/>
          </a:xfrm>
        </p:grpSpPr>
        <p:graphicFrame>
          <p:nvGraphicFramePr>
            <p:cNvPr id="15" name="Chart 14">
              <a:extLst>
                <a:ext uri="{FF2B5EF4-FFF2-40B4-BE49-F238E27FC236}">
                  <a16:creationId xmlns:a16="http://schemas.microsoft.com/office/drawing/2014/main" id="{1BB37389-58D6-4EA0-B9E8-B74D0A071185}"/>
                </a:ext>
              </a:extLst>
            </p:cNvPr>
            <p:cNvGraphicFramePr>
              <a:graphicFrameLocks/>
            </p:cNvGraphicFramePr>
            <p:nvPr>
              <p:extLst>
                <p:ext uri="{D42A27DB-BD31-4B8C-83A1-F6EECF244321}">
                  <p14:modId xmlns:p14="http://schemas.microsoft.com/office/powerpoint/2010/main" val="2694218170"/>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p>
              <a:pPr algn="ctr"/>
              <a:r>
                <a:rPr lang="en-US" sz="2799" b="1" dirty="0">
                  <a:solidFill>
                    <a:schemeClr val="bg1"/>
                  </a:solidFill>
                </a:rPr>
                <a:t>&gt;1 million </a:t>
              </a:r>
              <a:r>
                <a:rPr lang="en-US" sz="2799" dirty="0">
                  <a:solidFill>
                    <a:schemeClr val="bg1"/>
                  </a:solidFill>
                </a:rPr>
                <a:t>.NET Core developers</a:t>
              </a:r>
            </a:p>
          </p:txBody>
        </p:sp>
        <p:sp>
          <p:nvSpPr>
            <p:cNvPr id="10"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p>
              <a:pPr algn="ctr"/>
              <a:r>
                <a:rPr lang="en-US" sz="1200" dirty="0">
                  <a:solidFill>
                    <a:schemeClr val="bg1"/>
                  </a:solidFill>
                </a:rPr>
                <a:t>Visual Studio, Visual Studio for Mac, Visual Studio Code</a:t>
              </a:r>
            </a:p>
          </p:txBody>
        </p:sp>
      </p:grpSp>
    </p:spTree>
    <p:extLst>
      <p:ext uri="{BB962C8B-B14F-4D97-AF65-F5344CB8AC3E}">
        <p14:creationId xmlns:p14="http://schemas.microsoft.com/office/powerpoint/2010/main" val="255580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805" y="2485765"/>
            <a:ext cx="7564691" cy="4984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spcAft>
                <a:spcPts val="1200"/>
              </a:spcAft>
              <a:defRPr/>
            </a:pPr>
            <a:r>
              <a:rPr lang="en-US" sz="3599" dirty="0">
                <a:gradFill>
                  <a:gsLst>
                    <a:gs pos="1250">
                      <a:srgbClr val="FFFFFF"/>
                    </a:gs>
                    <a:gs pos="100000">
                      <a:srgbClr val="FFFFFF"/>
                    </a:gs>
                  </a:gsLst>
                  <a:lin ang="5400000" scaled="0"/>
                </a:gradFill>
                <a:latin typeface="Segoe UI Semibold"/>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805" y="3339129"/>
            <a:ext cx="7881942" cy="20000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defRPr/>
            </a:pPr>
            <a:r>
              <a:rPr lang="en-US" sz="1999" spc="0">
                <a:gradFill>
                  <a:gsLst>
                    <a:gs pos="1250">
                      <a:srgbClr val="FFFFFF"/>
                    </a:gs>
                    <a:gs pos="100000">
                      <a:srgbClr val="FFFFFF"/>
                    </a:gs>
                  </a:gsLst>
                  <a:lin ang="5400000" scaled="0"/>
                </a:gradFill>
                <a:latin typeface="Segoe UI"/>
              </a:rPr>
              <a:t>Windows desktop support with WPF and WinForms, also open source</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cs typeface="Segoe UI Semilight" panose="020B0402040204020203" pitchFamily="34" charset="0"/>
              </a:rPr>
              <a:t>Flexible deployment, side-by-side support and self-contained EXEs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Full-stack web development with C# and Razor</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Significant performance improvements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124" y="5594351"/>
            <a:ext cx="8029623" cy="627700"/>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2399" dirty="0">
                <a:solidFill>
                  <a:srgbClr val="FFC000"/>
                </a:solidFill>
                <a:latin typeface="Segoe UI"/>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805" y="1820291"/>
            <a:ext cx="1845611" cy="3839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0" rIns="91416" bIns="0" numCol="1" spcCol="0" rtlCol="0" fromWordArt="0" anchor="ctr" anchorCtr="0" forceAA="0" compatLnSpc="1">
            <a:prstTxWarp prst="textNoShape">
              <a:avLst/>
            </a:prstTxWarp>
            <a:noAutofit/>
          </a:bodyPr>
          <a:lstStyle/>
          <a:p>
            <a:pPr algn="ctr" defTabSz="932192" fontAlgn="base">
              <a:spcBef>
                <a:spcPct val="0"/>
              </a:spcBef>
              <a:spcAft>
                <a:spcPct val="0"/>
              </a:spcAft>
              <a:defRPr/>
            </a:pPr>
            <a:r>
              <a:rPr lang="en-US" sz="1500" b="1" spc="200" dirty="0">
                <a:gradFill>
                  <a:gsLst>
                    <a:gs pos="0">
                      <a:srgbClr val="002050"/>
                    </a:gs>
                    <a:gs pos="100000">
                      <a:srgbClr val="002050"/>
                    </a:gs>
                  </a:gsLst>
                  <a:lin ang="5400000" scaled="0"/>
                </a:gradFill>
                <a:latin typeface="Segoe UI"/>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1035" y="-382119"/>
            <a:ext cx="9903420" cy="7442496"/>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dirty="0">
              <a:solidFill>
                <a:srgbClr val="1A1A1A"/>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477" y="3784044"/>
            <a:ext cx="8716120" cy="238053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dirty="0">
                    <a:gradFill>
                      <a:gsLst>
                        <a:gs pos="14679">
                          <a:srgbClr val="FFFFFF"/>
                        </a:gs>
                        <a:gs pos="38000">
                          <a:srgbClr val="FFFFFF"/>
                        </a:gs>
                      </a:gsLst>
                      <a:lin ang="5400000" scaled="1"/>
                    </a:gradFill>
                    <a:latin typeface="Segoe UI Light"/>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7945" y="2661388"/>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1917" y="3025234"/>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a:solidFill>
                    <a:srgbClr val="FFFFFF"/>
                  </a:solidFill>
                  <a:latin typeface="Segoe UI"/>
                </a:rPr>
                <a:t>Many</a:t>
              </a:r>
            </a:p>
            <a:p>
              <a:pPr algn="ctr" defTabSz="914126">
                <a:lnSpc>
                  <a:spcPct val="90000"/>
                </a:lnSpc>
                <a:spcAft>
                  <a:spcPts val="600"/>
                </a:spcAft>
                <a:defRPr/>
              </a:pPr>
              <a:r>
                <a:rPr lang="en-US" sz="1799">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89722" y="1510896"/>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477" y="3784044"/>
            <a:ext cx="8716120" cy="238053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477" y="5690598"/>
            <a:ext cx="8716120" cy="473983"/>
          </a:xfrm>
          <a:prstGeom prst="rect">
            <a:avLst/>
          </a:prstGeom>
          <a:solidFill>
            <a:srgbClr val="002060"/>
          </a:solidFill>
        </p:spPr>
        <p:txBody>
          <a:bodyPr wrap="square" tIns="0" rtlCol="0" anchor="ctr">
            <a:noAutofit/>
          </a:bodyPr>
          <a:lstStyle/>
          <a:p>
            <a:pPr algn="ctr" defTabSz="914126">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2917" y="3785252"/>
            <a:ext cx="2821680" cy="237932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478" y="3784045"/>
            <a:ext cx="2826507" cy="237932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79029" y="3784045"/>
            <a:ext cx="2821680" cy="237932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b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b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78595" y="2672714"/>
            <a:ext cx="1" cy="4260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2569" y="3098719"/>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Next</a:t>
            </a:r>
            <a:endParaRPr lang="en-US" sz="1600" b="1" i="1" dirty="0">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1050" y="2672714"/>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5022" y="3039227"/>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2827" y="1522222"/>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0372" y="1561887"/>
            <a:ext cx="1296445" cy="1110828"/>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1119" y="3773203"/>
            <a:ext cx="2817175" cy="237932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477" y="5686621"/>
            <a:ext cx="8716120" cy="475820"/>
          </a:xfrm>
          <a:prstGeom prst="rect">
            <a:avLst/>
          </a:prstGeom>
          <a:solidFill>
            <a:schemeClr val="bg2">
              <a:lumMod val="90000"/>
              <a:lumOff val="10000"/>
            </a:schemeClr>
          </a:solidFill>
        </p:spPr>
        <p:txBody>
          <a:bodyPr wrap="square" tIns="0" rtlCol="0" anchor="ctr">
            <a:noAutofit/>
          </a:bodyPr>
          <a:lstStyle/>
          <a:p>
            <a:pPr algn="ctr" defTabSz="914126">
              <a:defRPr/>
            </a:pPr>
            <a:endPar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7194" y="5684502"/>
            <a:ext cx="2809589" cy="475820"/>
          </a:xfrm>
          <a:prstGeom prst="rect">
            <a:avLst/>
          </a:prstGeom>
          <a:solidFill>
            <a:schemeClr val="bg2">
              <a:lumMod val="90000"/>
              <a:lumOff val="10000"/>
            </a:schemeClr>
          </a:solidFill>
        </p:spPr>
        <p:txBody>
          <a:bodyPr wrap="square" tIns="0" rtlCol="0" anchor="ctr">
            <a:noAutofit/>
          </a:bodyPr>
          <a:lstStyle/>
          <a:p>
            <a:pPr algn="ctr" defTabSz="914126">
              <a:defRPr/>
            </a:pPr>
            <a:r>
              <a:rPr lang="en-US" sz="1400" dirty="0">
                <a:solidFill>
                  <a:srgbClr val="737373">
                    <a:lumMod val="40000"/>
                    <a:lumOff val="60000"/>
                  </a:srgbClr>
                </a:solidFill>
                <a:latin typeface="Segoe UI Semibold" panose="020B0702040204020203" pitchFamily="34" charset="0"/>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109" y="457974"/>
            <a:ext cx="11015651"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4200">
                <a:solidFill>
                  <a:schemeClr val="tx1"/>
                </a:solidFill>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6033AD-9BE9-4EA9-8C5F-35266859A5D6}"/>
              </a:ext>
            </a:extLst>
          </p:cNvPr>
          <p:cNvSpPr>
            <a:spLocks noGrp="1"/>
          </p:cNvSpPr>
          <p:nvPr>
            <p:ph type="body" sz="quarter" idx="10"/>
          </p:nvPr>
        </p:nvSpPr>
        <p:spPr>
          <a:xfrm>
            <a:off x="269169" y="1189760"/>
            <a:ext cx="11650488" cy="3777486"/>
          </a:xfrm>
        </p:spPr>
        <p:txBody>
          <a:bodyPr vert="horz" wrap="square" lIns="146266" tIns="91416" rIns="146266" bIns="91416" rtlCol="0" anchor="t">
            <a:spAutoFit/>
          </a:bodyPr>
          <a:lstStyle/>
          <a:p>
            <a:pPr>
              <a:buFont typeface="Arial" panose="020B0604020202020204" pitchFamily="34" charset="0"/>
              <a:buChar char="•"/>
            </a:pPr>
            <a:r>
              <a:rPr lang="en-US" sz="3199" dirty="0">
                <a:latin typeface="+mn-lt"/>
              </a:rPr>
              <a:t>Supports all .NET application types</a:t>
            </a:r>
          </a:p>
          <a:p>
            <a:pPr>
              <a:buFont typeface="Arial" panose="020B0604020202020204" pitchFamily="34" charset="0"/>
              <a:buChar char="•"/>
            </a:pPr>
            <a:r>
              <a:rPr lang="en-US" sz="3199" dirty="0">
                <a:latin typeface="+mn-lt"/>
              </a:rPr>
              <a:t>Evolution of .NET Core, adding the best of Mono into one unified platform</a:t>
            </a:r>
            <a:endParaRPr lang="en-US" sz="3199" dirty="0">
              <a:latin typeface="+mn-lt"/>
              <a:cs typeface="Segoe UI Light"/>
            </a:endParaRPr>
          </a:p>
          <a:p>
            <a:pPr marL="571432" lvl="1" indent="-342900">
              <a:buFont typeface="Arial" panose="020B0604020202020204" pitchFamily="34" charset="0"/>
              <a:buChar char="•"/>
            </a:pPr>
            <a:r>
              <a:rPr lang="en-US" sz="2399" dirty="0"/>
              <a:t>One BCL implementation, still adheres to .NET Standard</a:t>
            </a:r>
            <a:endParaRPr lang="en-US" sz="2399" dirty="0">
              <a:cs typeface="Segoe UI Light"/>
            </a:endParaRPr>
          </a:p>
          <a:p>
            <a:pPr marL="571432" lvl="1" indent="-342900">
              <a:buFont typeface="Arial" panose="020B0604020202020204" pitchFamily="34" charset="0"/>
              <a:buChar char="•"/>
            </a:pPr>
            <a:r>
              <a:rPr lang="en-US" sz="2399" dirty="0">
                <a:cs typeface="Segoe UI Light"/>
              </a:rPr>
              <a:t>One toolchain (SDK style projects)</a:t>
            </a:r>
          </a:p>
          <a:p>
            <a:pPr marL="571432" lvl="1" indent="-342900">
              <a:buFont typeface="Arial" panose="020B0604020202020204" pitchFamily="34" charset="0"/>
              <a:buChar char="•"/>
            </a:pPr>
            <a:r>
              <a:rPr lang="en-US" sz="2399" dirty="0">
                <a:cs typeface="Segoe UI Light"/>
              </a:rPr>
              <a:t>Both Just-in-Time (JIT) and native models supported</a:t>
            </a:r>
          </a:p>
          <a:p>
            <a:pPr marL="571432" lvl="1" indent="-342900">
              <a:buFont typeface="Arial" panose="020B0604020202020204" pitchFamily="34" charset="0"/>
              <a:buChar char="•"/>
            </a:pPr>
            <a:r>
              <a:rPr lang="en-US" sz="2399" dirty="0">
                <a:cs typeface="Segoe UI Light"/>
              </a:rPr>
              <a:t>Interop with Java and Swift</a:t>
            </a:r>
          </a:p>
          <a:p>
            <a:pPr marL="335814" indent="-335814"/>
            <a:endParaRPr lang="en-US" sz="3199" dirty="0">
              <a:latin typeface="+mn-lt"/>
              <a:cs typeface="Segoe UI Light"/>
            </a:endParaRPr>
          </a:p>
        </p:txBody>
      </p:sp>
      <p:sp>
        <p:nvSpPr>
          <p:cNvPr id="3" name="Title 2">
            <a:extLst>
              <a:ext uri="{FF2B5EF4-FFF2-40B4-BE49-F238E27FC236}">
                <a16:creationId xmlns:a16="http://schemas.microsoft.com/office/drawing/2014/main" id="{44786F08-2C15-44ED-AE55-AC7B977D7058}"/>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4617730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a:xfrm>
            <a:off x="588109" y="457974"/>
            <a:ext cx="11015651" cy="723087"/>
          </a:xfrm>
        </p:spPr>
        <p:txBody>
          <a:bodyPr/>
          <a:lstStyle/>
          <a:p>
            <a:r>
              <a:rPr lang="en-US" sz="4699" dirty="0">
                <a:cs typeface="Segoe UI"/>
              </a:rPr>
              <a:t>What is </a:t>
            </a:r>
            <a:r>
              <a:rPr lang="en-US" sz="4699" b="1" i="1" dirty="0">
                <a:cs typeface="Segoe UI"/>
              </a:rPr>
              <a:t>not</a:t>
            </a:r>
            <a:r>
              <a:rPr lang="en-US" sz="4699" dirty="0">
                <a:cs typeface="Segoe UI"/>
              </a:rPr>
              <a:t> in .NET 5?</a:t>
            </a:r>
          </a:p>
        </p:txBody>
      </p:sp>
      <p:sp>
        <p:nvSpPr>
          <p:cNvPr id="2" name="Text Placeholder 1">
            <a:extLst>
              <a:ext uri="{FF2B5EF4-FFF2-40B4-BE49-F238E27FC236}">
                <a16:creationId xmlns:a16="http://schemas.microsoft.com/office/drawing/2014/main" id="{D5403349-5345-4B21-BB39-CB296FB0AE0A}"/>
              </a:ext>
            </a:extLst>
          </p:cNvPr>
          <p:cNvSpPr>
            <a:spLocks noGrp="1"/>
          </p:cNvSpPr>
          <p:nvPr>
            <p:ph sz="quarter" idx="10"/>
          </p:nvPr>
        </p:nvSpPr>
        <p:spPr>
          <a:xfrm>
            <a:off x="584047" y="1435619"/>
            <a:ext cx="11015969" cy="4303486"/>
          </a:xfrm>
        </p:spPr>
        <p:txBody>
          <a:bodyPr/>
          <a:lstStyle/>
          <a:p>
            <a:pPr>
              <a:buFont typeface="Arial" panose="020B0604020202020204" pitchFamily="34" charset="0"/>
              <a:buChar char="•"/>
            </a:pPr>
            <a:r>
              <a:rPr lang="en-US" sz="3199" dirty="0">
                <a:solidFill>
                  <a:schemeClr val="tx1"/>
                </a:solidFill>
                <a:latin typeface="+mn-lt"/>
                <a:cs typeface="Segoe UI"/>
              </a:rPr>
              <a:t>Web forms, WCF server and Windows workflow remain on .NET Framework 4.8 </a:t>
            </a:r>
            <a:r>
              <a:rPr lang="en-US" sz="3199" b="1" u="sng" dirty="0">
                <a:solidFill>
                  <a:schemeClr val="tx1"/>
                </a:solidFill>
                <a:latin typeface="+mn-lt"/>
                <a:cs typeface="Segoe UI"/>
              </a:rPr>
              <a:t>only</a:t>
            </a:r>
            <a:r>
              <a:rPr lang="en-US" sz="3199" dirty="0">
                <a:solidFill>
                  <a:schemeClr val="tx1"/>
                </a:solidFill>
                <a:latin typeface="+mn-lt"/>
                <a:cs typeface="Segoe UI"/>
              </a:rPr>
              <a:t>. There are no plans to port these.</a:t>
            </a:r>
          </a:p>
          <a:p>
            <a:pPr marL="579375" lvl="1" indent="-342900">
              <a:buFont typeface="Arial" panose="020B0604020202020204" pitchFamily="34" charset="0"/>
              <a:buChar char="•"/>
            </a:pPr>
            <a:endParaRPr lang="en-US" dirty="0">
              <a:solidFill>
                <a:schemeClr val="tx1"/>
              </a:solidFill>
              <a:cs typeface="Segoe UI"/>
            </a:endParaRPr>
          </a:p>
          <a:p>
            <a:pPr>
              <a:buFont typeface="Arial" panose="020B0604020202020204" pitchFamily="34" charset="0"/>
              <a:buChar char="•"/>
            </a:pPr>
            <a:r>
              <a:rPr lang="en-US" sz="3199" dirty="0">
                <a:solidFill>
                  <a:schemeClr val="tx1"/>
                </a:solidFill>
                <a:latin typeface="+mn-lt"/>
                <a:cs typeface="Segoe UI"/>
              </a:rPr>
              <a:t>Recommendations</a:t>
            </a:r>
          </a:p>
          <a:p>
            <a:pPr marL="579375" lvl="1" indent="-342900">
              <a:buFont typeface="Arial" panose="020B0604020202020204" pitchFamily="34" charset="0"/>
              <a:buChar char="•"/>
            </a:pPr>
            <a:r>
              <a:rPr lang="en-US" dirty="0">
                <a:solidFill>
                  <a:schemeClr val="tx1"/>
                </a:solidFill>
                <a:cs typeface="Segoe UI"/>
              </a:rPr>
              <a:t>ASP.NET </a:t>
            </a:r>
            <a:r>
              <a:rPr lang="en-US" dirty="0" err="1">
                <a:solidFill>
                  <a:schemeClr val="tx1"/>
                </a:solidFill>
                <a:cs typeface="Segoe UI"/>
              </a:rPr>
              <a:t>Blazor</a:t>
            </a:r>
            <a:r>
              <a:rPr lang="en-US" dirty="0">
                <a:solidFill>
                  <a:schemeClr val="tx1"/>
                </a:solidFill>
                <a:cs typeface="Segoe UI"/>
              </a:rPr>
              <a:t> for ASP.NET Web forms (we will provide a migration guide)</a:t>
            </a:r>
          </a:p>
          <a:p>
            <a:pPr marL="579375" lvl="1" indent="-342900">
              <a:buFont typeface="Arial" panose="020B0604020202020204" pitchFamily="34" charset="0"/>
              <a:buChar char="•"/>
            </a:pPr>
            <a:r>
              <a:rPr lang="en-US" dirty="0" err="1">
                <a:solidFill>
                  <a:schemeClr val="tx1"/>
                </a:solidFill>
                <a:cs typeface="Segoe UI"/>
              </a:rPr>
              <a:t>gRPC</a:t>
            </a:r>
            <a:r>
              <a:rPr lang="en-US" dirty="0">
                <a:solidFill>
                  <a:schemeClr val="tx1"/>
                </a:solidFill>
                <a:cs typeface="Segoe UI"/>
              </a:rPr>
              <a:t> for WCF server and remoting (we will provide a migration guide)</a:t>
            </a:r>
          </a:p>
          <a:p>
            <a:pPr marL="579375" lvl="1" indent="-342900">
              <a:buFont typeface="Arial" panose="020B0604020202020204" pitchFamily="34" charset="0"/>
              <a:buChar char="•"/>
            </a:pPr>
            <a:r>
              <a:rPr lang="en-US" dirty="0">
                <a:solidFill>
                  <a:schemeClr val="tx1"/>
                </a:solidFill>
                <a:cs typeface="Segoe UI"/>
              </a:rPr>
              <a:t>Open source core workflow for Windows workflow (WF): </a:t>
            </a:r>
            <a:r>
              <a:rPr lang="en-US" sz="1799" dirty="0">
                <a:solidFill>
                  <a:schemeClr val="tx1"/>
                </a:solidFill>
                <a:hlinkClick r:id="rId3">
                  <a:extLst>
                    <a:ext uri="{A12FA001-AC4F-418D-AE19-62706E023703}">
                      <ahyp:hlinkClr xmlns:ahyp="http://schemas.microsoft.com/office/drawing/2018/hyperlinkcolor" val="tx"/>
                    </a:ext>
                  </a:extLst>
                </a:hlinkClick>
              </a:rPr>
              <a:t>https://github.com/UiPath/corewf</a:t>
            </a:r>
            <a:r>
              <a:rPr lang="en-US" sz="1799" dirty="0">
                <a:solidFill>
                  <a:schemeClr val="tx1"/>
                </a:solidFill>
              </a:rPr>
              <a:t> </a:t>
            </a:r>
          </a:p>
          <a:p>
            <a:endParaRPr lang="en-US" sz="2399" dirty="0">
              <a:solidFill>
                <a:schemeClr val="tx1"/>
              </a:solidFill>
              <a:latin typeface="+mn-lt"/>
            </a:endParaRPr>
          </a:p>
        </p:txBody>
      </p:sp>
    </p:spTree>
    <p:extLst>
      <p:ext uri="{BB962C8B-B14F-4D97-AF65-F5344CB8AC3E}">
        <p14:creationId xmlns:p14="http://schemas.microsoft.com/office/powerpoint/2010/main" val="480419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760" y="3767970"/>
            <a:ext cx="8732089" cy="249500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3">
                    <a:lumMod val="75000"/>
                  </a:schemeClr>
                </a:solidFill>
              </p:spPr>
              <p:txBody>
                <a:bodyPr wrap="square" lIns="238950" tIns="191159" rIns="238950" bIns="19115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751">
                    <a:defRPr/>
                  </a:pPr>
                  <a:endParaRPr lang="en-US" sz="1333" b="1">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r>
                    <a:rPr lang="en-US" sz="3599">
                      <a:solidFill>
                        <a:srgbClr val="FFFFFF"/>
                      </a:solidFill>
                      <a:latin typeface="Segoe UI Semibold" panose="020B0702040204020203" pitchFamily="34" charset="0"/>
                      <a:cs typeface="Segoe UI Semibold" panose="020B0702040204020203" pitchFamily="34" charset="0"/>
                    </a:rPr>
                    <a:t>.NET 5 </a:t>
                  </a:r>
                  <a:endParaRPr lang="en-US" sz="2799">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556">
                    <a:defRPr/>
                  </a:pPr>
                  <a:r>
                    <a:rPr lang="en-US" sz="1333" b="1" kern="0">
                      <a:solidFill>
                        <a:srgbClr val="FFFFFF"/>
                      </a:solidFill>
                      <a:latin typeface="Segoe UI Semibold" panose="020B0702040204020203" pitchFamily="34" charset="0"/>
                      <a:cs typeface="Segoe UI Semibold" panose="020B0702040204020203" pitchFamily="34" charset="0"/>
                    </a:rPr>
                    <a:t>INFRASTRUCTURE</a:t>
                  </a:r>
                  <a:endParaRPr lang="en-US" sz="1732">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algn="ctr" defTabSz="913751">
                  <a:lnSpc>
                    <a:spcPct val="90000"/>
                  </a:lnSpc>
                  <a:defRPr/>
                </a:pPr>
                <a:r>
                  <a:rPr lang="en-US" sz="1400" kern="0">
                    <a:solidFill>
                      <a:srgbClr val="E6E6E6">
                        <a:lumMod val="75000"/>
                      </a:srgbClr>
                    </a:solidFill>
                    <a:latin typeface="Segoe UI Semibold" panose="020B0702040204020203" pitchFamily="34" charset="0"/>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endParaRPr lang="en-US" sz="1067">
                <a:solidFill>
                  <a:srgbClr val="FFFFFF"/>
                </a:solidFill>
                <a:latin typeface="Segoe UI"/>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146" y="128636"/>
            <a:ext cx="11755937" cy="1096919"/>
          </a:xfrm>
          <a:prstGeom prst="rect">
            <a:avLst/>
          </a:prstGeom>
        </p:spPr>
        <p:txBody>
          <a:bodyPr lIns="146059" tIns="9129" rIns="146059"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803">
              <a:defRPr/>
            </a:pPr>
            <a:r>
              <a:rPr lang="en-US" sz="5331" dirty="0">
                <a:solidFill>
                  <a:schemeClr val="tx1"/>
                </a:solidFill>
                <a:latin typeface="Segoe UI Light"/>
              </a:rPr>
              <a:t>.NET—A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762" y="1683754"/>
            <a:ext cx="1255755" cy="2075422"/>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0730" y="1683755"/>
            <a:ext cx="1251734" cy="2075421"/>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5991" y="1683754"/>
            <a:ext cx="1258206" cy="2075420"/>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22527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3911" y="1683755"/>
            <a:ext cx="1250072" cy="2075419"/>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4189" y="1683754"/>
            <a:ext cx="1250072" cy="2075419"/>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8061" y="1683754"/>
            <a:ext cx="1277623" cy="2075419"/>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22379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08425" y="1683754"/>
            <a:ext cx="1250072" cy="2075419"/>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000" y="2852833"/>
            <a:ext cx="1311299" cy="88539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dirty="0">
                <a:solidFill>
                  <a:srgbClr val="FFFFFF"/>
                </a:solidFill>
                <a:latin typeface="Segoe UI"/>
              </a:rPr>
              <a:t>WPF</a:t>
            </a:r>
          </a:p>
          <a:p>
            <a:pPr algn="ctr" defTabSz="914126">
              <a:lnSpc>
                <a:spcPct val="90000"/>
              </a:lnSpc>
              <a:spcAft>
                <a:spcPts val="600"/>
              </a:spcAft>
              <a:defRPr/>
            </a:pPr>
            <a:r>
              <a:rPr lang="en-US" sz="1050" dirty="0">
                <a:solidFill>
                  <a:srgbClr val="FFFFFF"/>
                </a:solidFill>
                <a:latin typeface="Segoe UI"/>
              </a:rPr>
              <a:t>Windows forms</a:t>
            </a:r>
          </a:p>
          <a:p>
            <a:pPr algn="ctr" defTabSz="914126">
              <a:lnSpc>
                <a:spcPct val="90000"/>
              </a:lnSpc>
              <a:spcAft>
                <a:spcPts val="600"/>
              </a:spcAft>
              <a:defRPr/>
            </a:pPr>
            <a:r>
              <a:rPr lang="en-US" sz="1050" dirty="0">
                <a:solidFill>
                  <a:srgbClr val="FFFFFF"/>
                </a:solidFill>
                <a:latin typeface="Segoe UI"/>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3597" y="2861627"/>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0600" y="2870119"/>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0335" y="2880659"/>
            <a:ext cx="1227632"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6566" y="2870119"/>
            <a:ext cx="1250944"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3148" y="2845336"/>
            <a:ext cx="1227632" cy="66308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ARM32</a:t>
            </a:r>
          </a:p>
          <a:p>
            <a:pPr algn="ctr" defTabSz="914126">
              <a:lnSpc>
                <a:spcPct val="90000"/>
              </a:lnSpc>
              <a:spcAft>
                <a:spcPts val="600"/>
              </a:spcAft>
              <a:defRPr/>
            </a:pPr>
            <a:r>
              <a:rPr lang="en-US" sz="1050">
                <a:solidFill>
                  <a:srgbClr val="FFFFFF"/>
                </a:solidFill>
                <a:latin typeface="Segoe UI"/>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1852" y="2852833"/>
            <a:ext cx="1227632" cy="808472"/>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ML.NET</a:t>
            </a:r>
          </a:p>
          <a:p>
            <a:pPr algn="ctr" defTabSz="914126">
              <a:lnSpc>
                <a:spcPct val="90000"/>
              </a:lnSpc>
              <a:spcAft>
                <a:spcPts val="600"/>
              </a:spcAft>
              <a:defRPr/>
            </a:pPr>
            <a:r>
              <a:rPr lang="en-US" sz="1050">
                <a:solidFill>
                  <a:srgbClr val="FFFFFF"/>
                </a:solidFill>
                <a:latin typeface="Segoe UI"/>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0856" y="1683754"/>
            <a:ext cx="2357037" cy="4578370"/>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8950" tIns="191159" rIns="238950" bIns="191159" numCol="1" rtlCol="0" anchor="t" anchorCtr="0" compatLnSpc="1">
                    <a:prstTxWarp prst="textNoShape">
                      <a:avLst/>
                    </a:prstTxWarp>
                  </a:bodyPr>
                  <a:lstStyle/>
                  <a:p>
                    <a:pPr defTabSz="894158">
                      <a:defRPr/>
                    </a:pPr>
                    <a:r>
                      <a:rPr lang="en-US" sz="2799" kern="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3751">
                      <a:defRPr/>
                    </a:pPr>
                    <a:r>
                      <a:rPr lang="en-US" sz="1866">
                        <a:latin typeface="Segoe UI"/>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tx1">
                    <a:lumMod val="85000"/>
                  </a:scheme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26" tIns="183717" rIns="117126" bIns="183717" rtlCol="0">
                  <a:spAutoFit/>
                </a:bodyPr>
                <a:lstStyle/>
                <a:p>
                  <a:pPr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17" rIns="119492" bIns="183717" rtlCol="0">
                  <a:spAutoFit/>
                </a:bodyPr>
                <a:lstStyle/>
                <a:p>
                  <a:pPr marL="14002"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12941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924EB497-C0A6-46BA-BBBB-FD3DC989346F}"/>
              </a:ext>
            </a:extLst>
          </p:cNvPr>
          <p:cNvSpPr txBox="1">
            <a:spLocks/>
          </p:cNvSpPr>
          <p:nvPr/>
        </p:nvSpPr>
        <p:spPr>
          <a:xfrm>
            <a:off x="588110" y="457200"/>
            <a:ext cx="11015651"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a:ln w="3175">
                  <a:noFill/>
                </a:ln>
                <a:gradFill>
                  <a:gsLst>
                    <a:gs pos="8333">
                      <a:schemeClr val="tx1"/>
                    </a:gs>
                    <a:gs pos="26000">
                      <a:schemeClr val="tx1"/>
                    </a:gs>
                  </a:gsLst>
                  <a:lin ang="5400000" scaled="1"/>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a:ln w="3175">
                  <a:noFill/>
                </a:ln>
                <a:solidFill>
                  <a:schemeClr val="tx1"/>
                </a:solidFill>
                <a:effectLst/>
                <a:uLnTx/>
                <a:uFillTx/>
                <a:latin typeface="Segoe UI Semibold"/>
                <a:ea typeface="+mn-ea"/>
                <a:cs typeface="Segoe UI" pitchFamily="34" charset="0"/>
              </a:rPr>
              <a:t>.NET Schedule</a:t>
            </a:r>
          </a:p>
        </p:txBody>
      </p:sp>
      <p:sp>
        <p:nvSpPr>
          <p:cNvPr id="30" name="Text Placeholder 1">
            <a:extLst>
              <a:ext uri="{FF2B5EF4-FFF2-40B4-BE49-F238E27FC236}">
                <a16:creationId xmlns:a16="http://schemas.microsoft.com/office/drawing/2014/main" id="{DA866579-B4C7-4F68-9E3A-30721E10F70A}"/>
              </a:ext>
            </a:extLst>
          </p:cNvPr>
          <p:cNvSpPr txBox="1">
            <a:spLocks/>
          </p:cNvSpPr>
          <p:nvPr/>
        </p:nvSpPr>
        <p:spPr>
          <a:xfrm>
            <a:off x="584047" y="4044028"/>
            <a:ext cx="11015969" cy="947705"/>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3.0 release in September</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3.1 = Long term support (LTS)</a:t>
            </a:r>
            <a:endParaRPr kumimoji="0" lang="en-US" sz="2799"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cxnSp>
        <p:nvCxnSpPr>
          <p:cNvPr id="31" name="Straight Arrow Connector 30">
            <a:extLst>
              <a:ext uri="{FF2B5EF4-FFF2-40B4-BE49-F238E27FC236}">
                <a16:creationId xmlns:a16="http://schemas.microsoft.com/office/drawing/2014/main" id="{D0839450-5CCE-4500-BA1C-D2542CC8624E}"/>
              </a:ext>
            </a:extLst>
          </p:cNvPr>
          <p:cNvCxnSpPr>
            <a:cxnSpLocks/>
          </p:cNvCxnSpPr>
          <p:nvPr/>
        </p:nvCxnSpPr>
        <p:spPr>
          <a:xfrm flipV="1">
            <a:off x="488970" y="1902690"/>
            <a:ext cx="11395134" cy="925"/>
          </a:xfrm>
          <a:prstGeom prst="straightConnector1">
            <a:avLst/>
          </a:prstGeom>
          <a:noFill/>
          <a:ln w="38100" cap="flat" cmpd="sng" algn="ctr">
            <a:solidFill>
              <a:srgbClr val="3B2E58"/>
            </a:solidFill>
            <a:prstDash val="solid"/>
            <a:round/>
            <a:headEnd type="none" w="med" len="med"/>
            <a:tailEnd type="arrow" w="med" len="med"/>
          </a:ln>
          <a:effectLst/>
        </p:spPr>
      </p:cxnSp>
      <p:sp>
        <p:nvSpPr>
          <p:cNvPr id="32" name="Oval 31">
            <a:extLst>
              <a:ext uri="{FF2B5EF4-FFF2-40B4-BE49-F238E27FC236}">
                <a16:creationId xmlns:a16="http://schemas.microsoft.com/office/drawing/2014/main" id="{03B179CA-ED37-4FB6-8430-E66B52986A92}"/>
              </a:ext>
            </a:extLst>
          </p:cNvPr>
          <p:cNvSpPr/>
          <p:nvPr/>
        </p:nvSpPr>
        <p:spPr>
          <a:xfrm>
            <a:off x="897074"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3" name="Oval 32">
            <a:extLst>
              <a:ext uri="{FF2B5EF4-FFF2-40B4-BE49-F238E27FC236}">
                <a16:creationId xmlns:a16="http://schemas.microsoft.com/office/drawing/2014/main" id="{4D831531-414B-4417-8E87-B7EE6BF63C82}"/>
              </a:ext>
            </a:extLst>
          </p:cNvPr>
          <p:cNvSpPr/>
          <p:nvPr/>
        </p:nvSpPr>
        <p:spPr>
          <a:xfrm>
            <a:off x="2584182" y="16710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4" name="Oval 33">
            <a:extLst>
              <a:ext uri="{FF2B5EF4-FFF2-40B4-BE49-F238E27FC236}">
                <a16:creationId xmlns:a16="http://schemas.microsoft.com/office/drawing/2014/main" id="{F45A7665-808F-4E6C-BB9A-5E71E9B04481}"/>
              </a:ext>
            </a:extLst>
          </p:cNvPr>
          <p:cNvSpPr/>
          <p:nvPr/>
        </p:nvSpPr>
        <p:spPr>
          <a:xfrm>
            <a:off x="4269432" y="1660261"/>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5" name="Oval 34">
            <a:extLst>
              <a:ext uri="{FF2B5EF4-FFF2-40B4-BE49-F238E27FC236}">
                <a16:creationId xmlns:a16="http://schemas.microsoft.com/office/drawing/2014/main" id="{F6DE90B4-021F-446B-B212-68CF384F4873}"/>
              </a:ext>
            </a:extLst>
          </p:cNvPr>
          <p:cNvSpPr/>
          <p:nvPr/>
        </p:nvSpPr>
        <p:spPr>
          <a:xfrm>
            <a:off x="7632842" y="1668199"/>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6" name="Oval 35">
            <a:extLst>
              <a:ext uri="{FF2B5EF4-FFF2-40B4-BE49-F238E27FC236}">
                <a16:creationId xmlns:a16="http://schemas.microsoft.com/office/drawing/2014/main" id="{3B1FDBB9-0446-482C-9F35-B404BAE0E07E}"/>
              </a:ext>
            </a:extLst>
          </p:cNvPr>
          <p:cNvSpPr/>
          <p:nvPr/>
        </p:nvSpPr>
        <p:spPr>
          <a:xfrm>
            <a:off x="5947591"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7" name="Oval 36">
            <a:extLst>
              <a:ext uri="{FF2B5EF4-FFF2-40B4-BE49-F238E27FC236}">
                <a16:creationId xmlns:a16="http://schemas.microsoft.com/office/drawing/2014/main" id="{0C282D68-464C-45C0-85A9-859BFBFBF046}"/>
              </a:ext>
            </a:extLst>
          </p:cNvPr>
          <p:cNvSpPr/>
          <p:nvPr/>
        </p:nvSpPr>
        <p:spPr>
          <a:xfrm>
            <a:off x="9315230" y="1668199"/>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8" name="TextBox 37">
            <a:extLst>
              <a:ext uri="{FF2B5EF4-FFF2-40B4-BE49-F238E27FC236}">
                <a16:creationId xmlns:a16="http://schemas.microsoft.com/office/drawing/2014/main" id="{C115CD7E-7512-4B6D-BD97-39703AB9DC1F}"/>
              </a:ext>
            </a:extLst>
          </p:cNvPr>
          <p:cNvSpPr txBox="1"/>
          <p:nvPr/>
        </p:nvSpPr>
        <p:spPr>
          <a:xfrm>
            <a:off x="373144" y="2782785"/>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July 2019</a:t>
            </a:r>
          </a:p>
          <a:p>
            <a:pPr algn="ctr" defTabSz="913676">
              <a:lnSpc>
                <a:spcPct val="90000"/>
              </a:lnSpc>
              <a:spcAft>
                <a:spcPts val="575"/>
              </a:spcAft>
              <a:defRPr/>
            </a:pPr>
            <a:r>
              <a:rPr lang="en-US" sz="1600">
                <a:cs typeface="Segoe UI" panose="020B0502040204020203" pitchFamily="34" charset="0"/>
              </a:rPr>
              <a:t>.NET Core 3.0</a:t>
            </a:r>
          </a:p>
          <a:p>
            <a:pPr algn="ctr" defTabSz="913676">
              <a:lnSpc>
                <a:spcPct val="90000"/>
              </a:lnSpc>
              <a:spcAft>
                <a:spcPts val="575"/>
              </a:spcAft>
              <a:defRPr/>
            </a:pPr>
            <a:r>
              <a:rPr lang="en-US" sz="1600">
                <a:cs typeface="Segoe UI" panose="020B0502040204020203" pitchFamily="34" charset="0"/>
              </a:rPr>
              <a:t>RC</a:t>
            </a:r>
          </a:p>
        </p:txBody>
      </p:sp>
      <p:cxnSp>
        <p:nvCxnSpPr>
          <p:cNvPr id="39" name="Straight Connector 38">
            <a:extLst>
              <a:ext uri="{FF2B5EF4-FFF2-40B4-BE49-F238E27FC236}">
                <a16:creationId xmlns:a16="http://schemas.microsoft.com/office/drawing/2014/main" id="{526F67AD-F31D-4676-9925-A367566EC61A}"/>
              </a:ext>
            </a:extLst>
          </p:cNvPr>
          <p:cNvCxnSpPr>
            <a:cxnSpLocks/>
            <a:stCxn id="32" idx="4"/>
            <a:endCxn id="38" idx="0"/>
          </p:cNvCxnSpPr>
          <p:nvPr/>
        </p:nvCxnSpPr>
        <p:spPr>
          <a:xfrm>
            <a:off x="1108568" y="2121686"/>
            <a:ext cx="3790" cy="661098"/>
          </a:xfrm>
          <a:prstGeom prst="line">
            <a:avLst/>
          </a:prstGeom>
          <a:noFill/>
          <a:ln w="9525" cap="flat" cmpd="sng" algn="ctr">
            <a:solidFill>
              <a:srgbClr val="000000"/>
            </a:solidFill>
            <a:prstDash val="solid"/>
            <a:headEnd type="none"/>
            <a:tailEnd type="none"/>
          </a:ln>
          <a:effectLst/>
        </p:spPr>
      </p:cxnSp>
      <p:sp>
        <p:nvSpPr>
          <p:cNvPr id="40" name="TextBox 39">
            <a:extLst>
              <a:ext uri="{FF2B5EF4-FFF2-40B4-BE49-F238E27FC236}">
                <a16:creationId xmlns:a16="http://schemas.microsoft.com/office/drawing/2014/main" id="{32CD8172-DD70-43DA-AA92-A1825CC77869}"/>
              </a:ext>
            </a:extLst>
          </p:cNvPr>
          <p:cNvSpPr txBox="1"/>
          <p:nvPr/>
        </p:nvSpPr>
        <p:spPr>
          <a:xfrm>
            <a:off x="2057390" y="2775662"/>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Sept 2019</a:t>
            </a:r>
          </a:p>
          <a:p>
            <a:pPr algn="ctr" defTabSz="913676">
              <a:lnSpc>
                <a:spcPct val="90000"/>
              </a:lnSpc>
              <a:spcAft>
                <a:spcPts val="575"/>
              </a:spcAft>
              <a:defRPr/>
            </a:pPr>
            <a:r>
              <a:rPr lang="en-US" sz="1600" dirty="0">
                <a:cs typeface="Segoe UI" panose="020B0502040204020203" pitchFamily="34" charset="0"/>
              </a:rPr>
              <a:t>.NET Core 3.0</a:t>
            </a:r>
          </a:p>
          <a:p>
            <a:pPr algn="ctr" defTabSz="913676">
              <a:lnSpc>
                <a:spcPct val="90000"/>
              </a:lnSpc>
              <a:spcAft>
                <a:spcPts val="575"/>
              </a:spcAft>
              <a:defRPr/>
            </a:pPr>
            <a:endParaRPr lang="en-US" sz="1600" dirty="0">
              <a:cs typeface="Segoe UI" panose="020B0502040204020203" pitchFamily="34" charset="0"/>
            </a:endParaRPr>
          </a:p>
        </p:txBody>
      </p:sp>
      <p:cxnSp>
        <p:nvCxnSpPr>
          <p:cNvPr id="41" name="Straight Connector 40">
            <a:extLst>
              <a:ext uri="{FF2B5EF4-FFF2-40B4-BE49-F238E27FC236}">
                <a16:creationId xmlns:a16="http://schemas.microsoft.com/office/drawing/2014/main" id="{BFCF5778-7140-4C21-ADC9-174A6A9F6BFB}"/>
              </a:ext>
            </a:extLst>
          </p:cNvPr>
          <p:cNvCxnSpPr>
            <a:cxnSpLocks/>
            <a:stCxn id="33" idx="4"/>
            <a:endCxn id="40" idx="0"/>
          </p:cNvCxnSpPr>
          <p:nvPr/>
        </p:nvCxnSpPr>
        <p:spPr>
          <a:xfrm>
            <a:off x="2795675" y="2109087"/>
            <a:ext cx="928" cy="666574"/>
          </a:xfrm>
          <a:prstGeom prst="line">
            <a:avLst/>
          </a:prstGeom>
          <a:noFill/>
          <a:ln w="9525" cap="flat" cmpd="sng" algn="ctr">
            <a:solidFill>
              <a:srgbClr val="000000"/>
            </a:solidFill>
            <a:prstDash val="solid"/>
            <a:headEnd type="none"/>
            <a:tailEnd type="none"/>
          </a:ln>
          <a:effectLst/>
        </p:spPr>
      </p:cxnSp>
      <p:sp>
        <p:nvSpPr>
          <p:cNvPr id="42" name="TextBox 41">
            <a:extLst>
              <a:ext uri="{FF2B5EF4-FFF2-40B4-BE49-F238E27FC236}">
                <a16:creationId xmlns:a16="http://schemas.microsoft.com/office/drawing/2014/main" id="{1D9EA137-23F3-4478-A8B8-34EDD72208E3}"/>
              </a:ext>
            </a:extLst>
          </p:cNvPr>
          <p:cNvSpPr txBox="1"/>
          <p:nvPr/>
        </p:nvSpPr>
        <p:spPr>
          <a:xfrm>
            <a:off x="3739778" y="2769398"/>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2019</a:t>
            </a:r>
          </a:p>
          <a:p>
            <a:pPr algn="ctr" defTabSz="913676">
              <a:lnSpc>
                <a:spcPct val="90000"/>
              </a:lnSpc>
              <a:spcAft>
                <a:spcPts val="575"/>
              </a:spcAft>
              <a:defRPr/>
            </a:pPr>
            <a:r>
              <a:rPr lang="en-US" sz="1600">
                <a:cs typeface="Segoe UI" panose="020B0502040204020203" pitchFamily="34" charset="0"/>
              </a:rPr>
              <a:t>.NET Core 3.1</a:t>
            </a:r>
          </a:p>
          <a:p>
            <a:pPr algn="ctr" defTabSz="913676">
              <a:lnSpc>
                <a:spcPct val="90000"/>
              </a:lnSpc>
              <a:spcAft>
                <a:spcPts val="575"/>
              </a:spcAft>
              <a:defRPr/>
            </a:pPr>
            <a:r>
              <a:rPr lang="en-US" sz="1600" b="1">
                <a:cs typeface="Segoe UI" panose="020B0502040204020203" pitchFamily="34" charset="0"/>
              </a:rPr>
              <a:t>LTS</a:t>
            </a:r>
          </a:p>
        </p:txBody>
      </p:sp>
      <p:cxnSp>
        <p:nvCxnSpPr>
          <p:cNvPr id="43" name="Straight Connector 42">
            <a:extLst>
              <a:ext uri="{FF2B5EF4-FFF2-40B4-BE49-F238E27FC236}">
                <a16:creationId xmlns:a16="http://schemas.microsoft.com/office/drawing/2014/main" id="{13730B1E-FD86-4CD3-8AE0-352B5357F7B3}"/>
              </a:ext>
            </a:extLst>
          </p:cNvPr>
          <p:cNvCxnSpPr>
            <a:cxnSpLocks/>
            <a:stCxn id="34" idx="4"/>
            <a:endCxn id="42" idx="0"/>
          </p:cNvCxnSpPr>
          <p:nvPr/>
        </p:nvCxnSpPr>
        <p:spPr>
          <a:xfrm flipH="1">
            <a:off x="4478992" y="2098255"/>
            <a:ext cx="1933" cy="671142"/>
          </a:xfrm>
          <a:prstGeom prst="line">
            <a:avLst/>
          </a:prstGeom>
          <a:noFill/>
          <a:ln w="9525" cap="flat" cmpd="sng" algn="ctr">
            <a:solidFill>
              <a:srgbClr val="000000"/>
            </a:solidFill>
            <a:prstDash val="solid"/>
            <a:headEnd type="none"/>
            <a:tailEnd type="none"/>
          </a:ln>
          <a:effectLst/>
        </p:spPr>
      </p:cxnSp>
      <p:sp>
        <p:nvSpPr>
          <p:cNvPr id="44" name="Oval 43">
            <a:extLst>
              <a:ext uri="{FF2B5EF4-FFF2-40B4-BE49-F238E27FC236}">
                <a16:creationId xmlns:a16="http://schemas.microsoft.com/office/drawing/2014/main" id="{AD7AA234-7F7F-4379-B8BE-7E93DBFD5BF6}"/>
              </a:ext>
            </a:extLst>
          </p:cNvPr>
          <p:cNvSpPr/>
          <p:nvPr/>
        </p:nvSpPr>
        <p:spPr>
          <a:xfrm>
            <a:off x="10996252" y="1683693"/>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45" name="TextBox 44">
            <a:extLst>
              <a:ext uri="{FF2B5EF4-FFF2-40B4-BE49-F238E27FC236}">
                <a16:creationId xmlns:a16="http://schemas.microsoft.com/office/drawing/2014/main" id="{D169FD23-EE65-4658-96B3-32BEFA0C064F}"/>
              </a:ext>
            </a:extLst>
          </p:cNvPr>
          <p:cNvSpPr txBox="1"/>
          <p:nvPr/>
        </p:nvSpPr>
        <p:spPr>
          <a:xfrm>
            <a:off x="5419870"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2020</a:t>
            </a:r>
          </a:p>
          <a:p>
            <a:pPr algn="ctr" defTabSz="913676">
              <a:lnSpc>
                <a:spcPct val="90000"/>
              </a:lnSpc>
              <a:spcAft>
                <a:spcPts val="575"/>
              </a:spcAft>
              <a:defRPr/>
            </a:pPr>
            <a:r>
              <a:rPr lang="en-US" sz="1600" dirty="0">
                <a:cs typeface="Segoe UI" panose="020B0502040204020203" pitchFamily="34" charset="0"/>
              </a:rPr>
              <a:t>.NET 5.0</a:t>
            </a:r>
          </a:p>
          <a:p>
            <a:pPr algn="ctr" defTabSz="913676">
              <a:lnSpc>
                <a:spcPct val="90000"/>
              </a:lnSpc>
              <a:spcAft>
                <a:spcPts val="575"/>
              </a:spcAft>
              <a:defRPr/>
            </a:pPr>
            <a:endParaRPr lang="en-US" sz="1600" dirty="0">
              <a:cs typeface="Segoe UI" panose="020B0502040204020203" pitchFamily="34" charset="0"/>
            </a:endParaRPr>
          </a:p>
        </p:txBody>
      </p:sp>
      <p:cxnSp>
        <p:nvCxnSpPr>
          <p:cNvPr id="46" name="Straight Connector 45">
            <a:extLst>
              <a:ext uri="{FF2B5EF4-FFF2-40B4-BE49-F238E27FC236}">
                <a16:creationId xmlns:a16="http://schemas.microsoft.com/office/drawing/2014/main" id="{13C64BCD-049C-49AB-B171-37639B288E10}"/>
              </a:ext>
            </a:extLst>
          </p:cNvPr>
          <p:cNvCxnSpPr>
            <a:cxnSpLocks/>
            <a:stCxn id="36" idx="4"/>
            <a:endCxn id="45" idx="0"/>
          </p:cNvCxnSpPr>
          <p:nvPr/>
        </p:nvCxnSpPr>
        <p:spPr>
          <a:xfrm flipH="1">
            <a:off x="6159084" y="2121687"/>
            <a:ext cx="1" cy="647709"/>
          </a:xfrm>
          <a:prstGeom prst="line">
            <a:avLst/>
          </a:prstGeom>
          <a:noFill/>
          <a:ln w="9525" cap="flat" cmpd="sng" algn="ctr">
            <a:solidFill>
              <a:srgbClr val="000000"/>
            </a:solidFill>
            <a:prstDash val="solid"/>
            <a:headEnd type="none"/>
            <a:tailEnd type="none"/>
          </a:ln>
          <a:effectLst/>
        </p:spPr>
      </p:cxnSp>
      <p:sp>
        <p:nvSpPr>
          <p:cNvPr id="47" name="TextBox 46">
            <a:extLst>
              <a:ext uri="{FF2B5EF4-FFF2-40B4-BE49-F238E27FC236}">
                <a16:creationId xmlns:a16="http://schemas.microsoft.com/office/drawing/2014/main" id="{4608F74D-D3AE-4D95-A7DF-0693117C6872}"/>
              </a:ext>
            </a:extLst>
          </p:cNvPr>
          <p:cNvSpPr txBox="1"/>
          <p:nvPr/>
        </p:nvSpPr>
        <p:spPr>
          <a:xfrm>
            <a:off x="7099961"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2021</a:t>
            </a:r>
          </a:p>
          <a:p>
            <a:pPr algn="ctr" defTabSz="913676">
              <a:lnSpc>
                <a:spcPct val="90000"/>
              </a:lnSpc>
              <a:spcAft>
                <a:spcPts val="575"/>
              </a:spcAft>
              <a:defRPr/>
            </a:pPr>
            <a:r>
              <a:rPr lang="en-US" sz="1600">
                <a:cs typeface="Segoe UI" panose="020B0502040204020203" pitchFamily="34" charset="0"/>
              </a:rPr>
              <a:t>.NET 6.0</a:t>
            </a:r>
          </a:p>
          <a:p>
            <a:pPr algn="ctr" defTabSz="913676">
              <a:lnSpc>
                <a:spcPct val="90000"/>
              </a:lnSpc>
              <a:spcAft>
                <a:spcPts val="575"/>
              </a:spcAft>
              <a:defRPr/>
            </a:pPr>
            <a:r>
              <a:rPr lang="en-US" sz="1600" b="1">
                <a:cs typeface="Segoe UI" panose="020B0502040204020203" pitchFamily="34" charset="0"/>
              </a:rPr>
              <a:t>LTS</a:t>
            </a:r>
          </a:p>
        </p:txBody>
      </p:sp>
      <p:cxnSp>
        <p:nvCxnSpPr>
          <p:cNvPr id="48" name="Straight Connector 47">
            <a:extLst>
              <a:ext uri="{FF2B5EF4-FFF2-40B4-BE49-F238E27FC236}">
                <a16:creationId xmlns:a16="http://schemas.microsoft.com/office/drawing/2014/main" id="{B603D2BA-EFB2-490E-A4E5-D1475C01C2BC}"/>
              </a:ext>
            </a:extLst>
          </p:cNvPr>
          <p:cNvCxnSpPr>
            <a:cxnSpLocks/>
            <a:stCxn id="35" idx="4"/>
            <a:endCxn id="47" idx="0"/>
          </p:cNvCxnSpPr>
          <p:nvPr/>
        </p:nvCxnSpPr>
        <p:spPr>
          <a:xfrm flipH="1">
            <a:off x="7839174" y="2106193"/>
            <a:ext cx="5161" cy="663203"/>
          </a:xfrm>
          <a:prstGeom prst="line">
            <a:avLst/>
          </a:prstGeom>
          <a:noFill/>
          <a:ln w="9525" cap="flat" cmpd="sng" algn="ctr">
            <a:solidFill>
              <a:srgbClr val="000000"/>
            </a:solidFill>
            <a:prstDash val="solid"/>
            <a:headEnd type="none"/>
            <a:tailEnd type="none"/>
          </a:ln>
          <a:effectLst/>
        </p:spPr>
      </p:cxnSp>
      <p:sp>
        <p:nvSpPr>
          <p:cNvPr id="49" name="TextBox 48">
            <a:extLst>
              <a:ext uri="{FF2B5EF4-FFF2-40B4-BE49-F238E27FC236}">
                <a16:creationId xmlns:a16="http://schemas.microsoft.com/office/drawing/2014/main" id="{05B686C8-56E5-4345-BF16-0C190FCDE670}"/>
              </a:ext>
            </a:extLst>
          </p:cNvPr>
          <p:cNvSpPr txBox="1"/>
          <p:nvPr/>
        </p:nvSpPr>
        <p:spPr>
          <a:xfrm>
            <a:off x="8786827" y="2778103"/>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2022</a:t>
            </a:r>
          </a:p>
          <a:p>
            <a:pPr algn="ctr" defTabSz="913676">
              <a:lnSpc>
                <a:spcPct val="90000"/>
              </a:lnSpc>
              <a:spcAft>
                <a:spcPts val="575"/>
              </a:spcAft>
              <a:defRPr/>
            </a:pPr>
            <a:r>
              <a:rPr lang="en-US" sz="1600" dirty="0">
                <a:cs typeface="Segoe UI" panose="020B0502040204020203" pitchFamily="34" charset="0"/>
              </a:rPr>
              <a:t>.NET 7.0</a:t>
            </a:r>
          </a:p>
          <a:p>
            <a:pPr algn="ctr" defTabSz="913676">
              <a:lnSpc>
                <a:spcPct val="90000"/>
              </a:lnSpc>
              <a:spcAft>
                <a:spcPts val="575"/>
              </a:spcAft>
              <a:defRPr/>
            </a:pPr>
            <a:endParaRPr lang="en-US" sz="1600" dirty="0">
              <a:cs typeface="Segoe UI" panose="020B0502040204020203" pitchFamily="34" charset="0"/>
            </a:endParaRPr>
          </a:p>
        </p:txBody>
      </p:sp>
      <p:cxnSp>
        <p:nvCxnSpPr>
          <p:cNvPr id="50" name="Straight Connector 49">
            <a:extLst>
              <a:ext uri="{FF2B5EF4-FFF2-40B4-BE49-F238E27FC236}">
                <a16:creationId xmlns:a16="http://schemas.microsoft.com/office/drawing/2014/main" id="{92573972-9524-47C2-A74F-E653F1B9A059}"/>
              </a:ext>
            </a:extLst>
          </p:cNvPr>
          <p:cNvCxnSpPr>
            <a:cxnSpLocks/>
            <a:stCxn id="37" idx="4"/>
            <a:endCxn id="49" idx="0"/>
          </p:cNvCxnSpPr>
          <p:nvPr/>
        </p:nvCxnSpPr>
        <p:spPr>
          <a:xfrm flipH="1">
            <a:off x="9526040" y="2106193"/>
            <a:ext cx="684" cy="671910"/>
          </a:xfrm>
          <a:prstGeom prst="line">
            <a:avLst/>
          </a:prstGeom>
          <a:noFill/>
          <a:ln w="9525" cap="flat" cmpd="sng" algn="ctr">
            <a:solidFill>
              <a:srgbClr val="000000"/>
            </a:solidFill>
            <a:prstDash val="solid"/>
            <a:headEnd type="none"/>
            <a:tailEnd type="none"/>
          </a:ln>
          <a:effectLst/>
        </p:spPr>
      </p:cxnSp>
      <p:sp>
        <p:nvSpPr>
          <p:cNvPr id="51" name="TextBox 50">
            <a:extLst>
              <a:ext uri="{FF2B5EF4-FFF2-40B4-BE49-F238E27FC236}">
                <a16:creationId xmlns:a16="http://schemas.microsoft.com/office/drawing/2014/main" id="{C16DB4E9-C10A-48AD-80B6-0489582AE073}"/>
              </a:ext>
            </a:extLst>
          </p:cNvPr>
          <p:cNvSpPr txBox="1"/>
          <p:nvPr/>
        </p:nvSpPr>
        <p:spPr>
          <a:xfrm>
            <a:off x="10473692"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2023</a:t>
            </a:r>
          </a:p>
          <a:p>
            <a:pPr algn="ctr" defTabSz="913676">
              <a:lnSpc>
                <a:spcPct val="90000"/>
              </a:lnSpc>
              <a:spcAft>
                <a:spcPts val="575"/>
              </a:spcAft>
              <a:defRPr/>
            </a:pPr>
            <a:r>
              <a:rPr lang="en-US" sz="1600">
                <a:cs typeface="Segoe UI" panose="020B0502040204020203" pitchFamily="34" charset="0"/>
              </a:rPr>
              <a:t>.NET 8.0</a:t>
            </a:r>
          </a:p>
          <a:p>
            <a:pPr algn="ctr" defTabSz="913676">
              <a:lnSpc>
                <a:spcPct val="90000"/>
              </a:lnSpc>
              <a:spcAft>
                <a:spcPts val="575"/>
              </a:spcAft>
              <a:defRPr/>
            </a:pPr>
            <a:r>
              <a:rPr lang="en-US" sz="1600" b="1">
                <a:cs typeface="Segoe UI" panose="020B0502040204020203" pitchFamily="34" charset="0"/>
              </a:rPr>
              <a:t>LTS</a:t>
            </a:r>
          </a:p>
        </p:txBody>
      </p:sp>
      <p:cxnSp>
        <p:nvCxnSpPr>
          <p:cNvPr id="52" name="Straight Connector 51">
            <a:extLst>
              <a:ext uri="{FF2B5EF4-FFF2-40B4-BE49-F238E27FC236}">
                <a16:creationId xmlns:a16="http://schemas.microsoft.com/office/drawing/2014/main" id="{5143BB1A-6EE1-4481-A866-1F824D53AD0B}"/>
              </a:ext>
            </a:extLst>
          </p:cNvPr>
          <p:cNvCxnSpPr>
            <a:cxnSpLocks/>
            <a:stCxn id="44" idx="4"/>
            <a:endCxn id="51" idx="0"/>
          </p:cNvCxnSpPr>
          <p:nvPr/>
        </p:nvCxnSpPr>
        <p:spPr>
          <a:xfrm>
            <a:off x="11207745" y="2121687"/>
            <a:ext cx="5161" cy="647709"/>
          </a:xfrm>
          <a:prstGeom prst="line">
            <a:avLst/>
          </a:prstGeom>
          <a:noFill/>
          <a:ln w="9525" cap="flat" cmpd="sng" algn="ctr">
            <a:solidFill>
              <a:srgbClr val="000000"/>
            </a:solidFill>
            <a:prstDash val="solid"/>
            <a:headEnd type="none"/>
            <a:tailEnd type="none"/>
          </a:ln>
          <a:effectLst/>
        </p:spPr>
      </p:cxnSp>
      <p:sp>
        <p:nvSpPr>
          <p:cNvPr id="53" name="Text Placeholder 1">
            <a:extLst>
              <a:ext uri="{FF2B5EF4-FFF2-40B4-BE49-F238E27FC236}">
                <a16:creationId xmlns:a16="http://schemas.microsoft.com/office/drawing/2014/main" id="{8DFAD1F6-433B-4C17-BDB6-C3E9E9BBEDCF}"/>
              </a:ext>
            </a:extLst>
          </p:cNvPr>
          <p:cNvSpPr txBox="1">
            <a:spLocks/>
          </p:cNvSpPr>
          <p:nvPr/>
        </p:nvSpPr>
        <p:spPr>
          <a:xfrm>
            <a:off x="584047" y="5069963"/>
            <a:ext cx="11015969" cy="14646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5.0 release in November 2020</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15710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anim calcmode="lin" valueType="num">
                                      <p:cBhvr>
                                        <p:cTn id="11" dur="500" fill="hold"/>
                                        <p:tgtEl>
                                          <p:spTgt spid="38"/>
                                        </p:tgtEl>
                                        <p:attrNameLst>
                                          <p:attrName>ppt_x</p:attrName>
                                        </p:attrNameLst>
                                      </p:cBhvr>
                                      <p:tavLst>
                                        <p:tav tm="0">
                                          <p:val>
                                            <p:strVal val="#ppt_x"/>
                                          </p:val>
                                        </p:tav>
                                        <p:tav tm="100000">
                                          <p:val>
                                            <p:strVal val="#ppt_x"/>
                                          </p:val>
                                        </p:tav>
                                      </p:tavLst>
                                    </p:anim>
                                    <p:anim calcmode="lin" valueType="num">
                                      <p:cBhvr>
                                        <p:cTn id="12" dur="5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animEffect transition="in" filter="fade">
                                      <p:cBhvr>
                                        <p:cTn id="40" dur="500"/>
                                        <p:tgtEl>
                                          <p:spTgt spid="30">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xEl>
                                              <p:pRg st="1" end="1"/>
                                            </p:txEl>
                                          </p:spTgt>
                                        </p:tgtEl>
                                        <p:attrNameLst>
                                          <p:attrName>style.visibility</p:attrName>
                                        </p:attrNameLst>
                                      </p:cBhvr>
                                      <p:to>
                                        <p:strVal val="visible"/>
                                      </p:to>
                                    </p:set>
                                    <p:animEffect transition="in" filter="fade">
                                      <p:cBhvr>
                                        <p:cTn id="43" dur="500"/>
                                        <p:tgtEl>
                                          <p:spTgt spid="3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anim calcmode="lin" valueType="num">
                                      <p:cBhvr>
                                        <p:cTn id="51" dur="500" fill="hold"/>
                                        <p:tgtEl>
                                          <p:spTgt spid="45"/>
                                        </p:tgtEl>
                                        <p:attrNameLst>
                                          <p:attrName>ppt_x</p:attrName>
                                        </p:attrNameLst>
                                      </p:cBhvr>
                                      <p:tavLst>
                                        <p:tav tm="0">
                                          <p:val>
                                            <p:strVal val="#ppt_x"/>
                                          </p:val>
                                        </p:tav>
                                        <p:tav tm="100000">
                                          <p:val>
                                            <p:strVal val="#ppt_x"/>
                                          </p:val>
                                        </p:tav>
                                      </p:tavLst>
                                    </p:anim>
                                    <p:anim calcmode="lin" valueType="num">
                                      <p:cBhvr>
                                        <p:cTn id="52" dur="500" fill="hold"/>
                                        <p:tgtEl>
                                          <p:spTgt spid="45"/>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anim calcmode="lin" valueType="num">
                                      <p:cBhvr>
                                        <p:cTn id="62" dur="500" fill="hold"/>
                                        <p:tgtEl>
                                          <p:spTgt spid="47"/>
                                        </p:tgtEl>
                                        <p:attrNameLst>
                                          <p:attrName>ppt_x</p:attrName>
                                        </p:attrNameLst>
                                      </p:cBhvr>
                                      <p:tavLst>
                                        <p:tav tm="0">
                                          <p:val>
                                            <p:strVal val="#ppt_x"/>
                                          </p:val>
                                        </p:tav>
                                        <p:tav tm="100000">
                                          <p:val>
                                            <p:strVal val="#ppt_x"/>
                                          </p:val>
                                        </p:tav>
                                      </p:tavLst>
                                    </p:anim>
                                    <p:anim calcmode="lin" valueType="num">
                                      <p:cBhvr>
                                        <p:cTn id="63" dur="500" fill="hold"/>
                                        <p:tgtEl>
                                          <p:spTgt spid="4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up)">
                                      <p:cBhvr>
                                        <p:cTn id="66" dur="500"/>
                                        <p:tgtEl>
                                          <p:spTgt spid="4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strVal val="#ppt_x"/>
                                          </p:val>
                                        </p:tav>
                                        <p:tav tm="100000">
                                          <p:val>
                                            <p:strVal val="#ppt_x"/>
                                          </p:val>
                                        </p:tav>
                                      </p:tavLst>
                                    </p:anim>
                                    <p:anim calcmode="lin" valueType="num">
                                      <p:cBhvr>
                                        <p:cTn id="74" dur="500" fill="hold"/>
                                        <p:tgtEl>
                                          <p:spTgt spid="49"/>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up)">
                                      <p:cBhvr>
                                        <p:cTn id="77" dur="500"/>
                                        <p:tgtEl>
                                          <p:spTgt spid="50"/>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anim calcmode="lin" valueType="num">
                                      <p:cBhvr>
                                        <p:cTn id="84" dur="500" fill="hold"/>
                                        <p:tgtEl>
                                          <p:spTgt spid="51"/>
                                        </p:tgtEl>
                                        <p:attrNameLst>
                                          <p:attrName>ppt_x</p:attrName>
                                        </p:attrNameLst>
                                      </p:cBhvr>
                                      <p:tavLst>
                                        <p:tav tm="0">
                                          <p:val>
                                            <p:strVal val="#ppt_x"/>
                                          </p:val>
                                        </p:tav>
                                        <p:tav tm="100000">
                                          <p:val>
                                            <p:strVal val="#ppt_x"/>
                                          </p:val>
                                        </p:tav>
                                      </p:tavLst>
                                    </p:anim>
                                    <p:anim calcmode="lin" valueType="num">
                                      <p:cBhvr>
                                        <p:cTn id="85" dur="500" fill="hold"/>
                                        <p:tgtEl>
                                          <p:spTgt spid="51"/>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up)">
                                      <p:cBhvr>
                                        <p:cTn id="88" dur="500"/>
                                        <p:tgtEl>
                                          <p:spTgt spid="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fade">
                                      <p:cBhvr>
                                        <p:cTn id="91" dur="500"/>
                                        <p:tgtEl>
                                          <p:spTgt spid="5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3">
                                            <p:txEl>
                                              <p:pRg st="1" end="1"/>
                                            </p:txEl>
                                          </p:spTgt>
                                        </p:tgtEl>
                                        <p:attrNameLst>
                                          <p:attrName>style.visibility</p:attrName>
                                        </p:attrNameLst>
                                      </p:cBhvr>
                                      <p:to>
                                        <p:strVal val="visible"/>
                                      </p:to>
                                    </p:set>
                                    <p:animEffect transition="in" filter="fade">
                                      <p:cBhvr>
                                        <p:cTn id="96" dur="500"/>
                                        <p:tgtEl>
                                          <p:spTgt spid="53">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3">
                                            <p:txEl>
                                              <p:pRg st="2" end="2"/>
                                            </p:txEl>
                                          </p:spTgt>
                                        </p:tgtEl>
                                        <p:attrNameLst>
                                          <p:attrName>style.visibility</p:attrName>
                                        </p:attrNameLst>
                                      </p:cBhvr>
                                      <p:to>
                                        <p:strVal val="visible"/>
                                      </p:to>
                                    </p:set>
                                    <p:animEffect transition="in" filter="fade">
                                      <p:cBhvr>
                                        <p:cTn id="101"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8" grpId="0"/>
      <p:bldP spid="40" grpId="0"/>
      <p:bldP spid="42" grpId="0"/>
      <p:bldP spid="45" grpId="0"/>
      <p:bldP spid="47" grpId="0"/>
      <p:bldP spid="49" grpId="0"/>
      <p:bldP spid="51" grpId="0"/>
      <p:bldP spid="5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22759</TotalTime>
  <Words>2641</Words>
  <Application>Microsoft Office PowerPoint</Application>
  <PresentationFormat>Custom</PresentationFormat>
  <Paragraphs>426</Paragraphs>
  <Slides>34</Slides>
  <Notes>29</Notes>
  <HiddenSlides>0</HiddenSlides>
  <MMClips>0</MMClips>
  <ScaleCrop>false</ScaleCrop>
  <HeadingPairs>
    <vt:vector size="6" baseType="variant">
      <vt:variant>
        <vt:lpstr>Fonts Used</vt:lpstr>
      </vt:variant>
      <vt:variant>
        <vt:i4>13</vt:i4>
      </vt:variant>
      <vt:variant>
        <vt:lpstr>Theme</vt:lpstr>
      </vt:variant>
      <vt:variant>
        <vt:i4>13</vt:i4>
      </vt:variant>
      <vt:variant>
        <vt:lpstr>Slide Titles</vt:lpstr>
      </vt:variant>
      <vt:variant>
        <vt:i4>34</vt:i4>
      </vt:variant>
    </vt:vector>
  </HeadingPairs>
  <TitlesOfParts>
    <vt:vector size="60"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3_Lagash_Template_MetroStyle</vt:lpstr>
      <vt:lpstr>9-51056_Build 2019 Breakout_White Template</vt:lpstr>
      <vt:lpstr>.NET Core Workshop </vt:lpstr>
      <vt:lpstr>.NET: the family gets bigger</vt:lpstr>
      <vt:lpstr>Languages</vt:lpstr>
      <vt:lpstr>.NET Command Line Interface (CLI)</vt:lpstr>
      <vt:lpstr>Development Tools</vt:lpstr>
      <vt:lpstr>ASP.NET Core</vt:lpstr>
      <vt:lpstr>ASP.NET Core and the modern web</vt:lpstr>
      <vt:lpstr>Middleware</vt:lpstr>
      <vt:lpstr>PowerPoint Presentation</vt:lpstr>
      <vt:lpstr>Data Access</vt:lpstr>
      <vt:lpstr>Deploy</vt:lpstr>
      <vt:lpstr>PowerPoint Presentation</vt:lpstr>
      <vt:lpstr>.NET yesterday—app models and libraries</vt:lpstr>
      <vt:lpstr>.NET today</vt:lpstr>
      <vt:lpstr>.NET Standard</vt:lpstr>
      <vt:lpstr>PowerPoint Presentation</vt:lpstr>
      <vt:lpstr>Just a few of our millions of .NET customers… dot.net/customers  </vt:lpstr>
      <vt:lpstr>.NET Growth continues</vt:lpstr>
      <vt:lpstr>Open source momentum</vt:lpstr>
      <vt:lpstr>https://github.com/dotnet/core</vt:lpstr>
      <vt:lpstr>.NET is active and growing</vt:lpstr>
      <vt:lpstr>Guidance - .NET Architecture</vt:lpstr>
      <vt:lpstr>PowerPoint Presentation</vt:lpstr>
      <vt:lpstr>PowerPoint Presentation</vt:lpstr>
      <vt:lpstr>The .NET Roadmap</vt:lpstr>
      <vt:lpstr>The .NET Roadmap</vt:lpstr>
      <vt:lpstr>Introducing .NET 5</vt:lpstr>
      <vt:lpstr>Introducing .NET 5</vt:lpstr>
      <vt:lpstr>What is not in .NET 5?</vt:lpstr>
      <vt:lpstr>PowerPoint Presentation</vt:lpstr>
      <vt:lpstr>PowerPoint Presentation</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772</cp:revision>
  <dcterms:created xsi:type="dcterms:W3CDTF">2012-02-15T23:39:54Z</dcterms:created>
  <dcterms:modified xsi:type="dcterms:W3CDTF">2019-05-10T13:47:31Z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